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8" r:id="rId2"/>
    <p:sldId id="259" r:id="rId3"/>
    <p:sldId id="260" r:id="rId4"/>
    <p:sldId id="261" r:id="rId5"/>
    <p:sldId id="262" r:id="rId6"/>
    <p:sldId id="263" r:id="rId7"/>
    <p:sldId id="257" r:id="rId8"/>
    <p:sldId id="264" r:id="rId9"/>
    <p:sldId id="265" r:id="rId10"/>
    <p:sldId id="266" r:id="rId11"/>
  </p:sldIdLst>
  <p:sldSz cx="12192000" cy="6858000"/>
  <p:notesSz cx="6858000" cy="9144000"/>
  <p:defaultText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69280" autoAdjust="0"/>
  </p:normalViewPr>
  <p:slideViewPr>
    <p:cSldViewPr snapToGrid="0">
      <p:cViewPr varScale="1">
        <p:scale>
          <a:sx n="64" d="100"/>
          <a:sy n="64" d="100"/>
        </p:scale>
        <p:origin x="1023"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ID4096"/>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842768-E38C-48CD-BC2D-155491A0D38E}" type="datetimeFigureOut">
              <a:rPr lang="LID4096" smtClean="0"/>
              <a:t>12/12/2025</a:t>
            </a:fld>
            <a:endParaRPr lang="LID4096"/>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LID4096"/>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ID4096"/>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64EDB4-BE96-4963-8011-E38B59ACF39B}" type="slidenum">
              <a:rPr lang="LID4096" smtClean="0"/>
              <a:t>‹#›</a:t>
            </a:fld>
            <a:endParaRPr lang="LID4096"/>
          </a:p>
        </p:txBody>
      </p:sp>
    </p:spTree>
    <p:extLst>
      <p:ext uri="{BB962C8B-B14F-4D97-AF65-F5344CB8AC3E}">
        <p14:creationId xmlns:p14="http://schemas.microsoft.com/office/powerpoint/2010/main" val="1479287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a:t>Markus : </a:t>
            </a:r>
            <a:r>
              <a:rPr lang="en-US" dirty="0"/>
              <a:t>Briefly introduce the team and responsibilities</a:t>
            </a:r>
          </a:p>
          <a:p>
            <a:endParaRPr lang="en-US" dirty="0"/>
          </a:p>
        </p:txBody>
      </p:sp>
      <p:sp>
        <p:nvSpPr>
          <p:cNvPr id="4" name="Slide Number Placeholder 3"/>
          <p:cNvSpPr>
            <a:spLocks noGrp="1"/>
          </p:cNvSpPr>
          <p:nvPr>
            <p:ph type="sldNum" sz="quarter" idx="5"/>
          </p:nvPr>
        </p:nvSpPr>
        <p:spPr/>
        <p:txBody>
          <a:bodyPr/>
          <a:lstStyle/>
          <a:p>
            <a:fld id="{4164EDB4-BE96-4963-8011-E38B59ACF39B}" type="slidenum">
              <a:rPr lang="LID4096" smtClean="0"/>
              <a:t>1</a:t>
            </a:fld>
            <a:endParaRPr lang="LID4096"/>
          </a:p>
        </p:txBody>
      </p:sp>
    </p:spTree>
    <p:extLst>
      <p:ext uri="{BB962C8B-B14F-4D97-AF65-F5344CB8AC3E}">
        <p14:creationId xmlns:p14="http://schemas.microsoft.com/office/powerpoint/2010/main" val="24281284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Ali : To wrap up the technical part of the project, I would like to explain our CI/CD and Docker setup briefly.</a:t>
            </a:r>
          </a:p>
          <a:p>
            <a:endParaRPr lang="en-US" dirty="0"/>
          </a:p>
          <a:p>
            <a:r>
              <a:rPr lang="en-US" dirty="0"/>
              <a:t>After a pull request was submitted, all quality checks were executed automatically using GitHub Actions.</a:t>
            </a:r>
          </a:p>
          <a:p>
            <a:r>
              <a:rPr lang="en-US" dirty="0"/>
              <a:t>This includes linting, code formatting, and automated tests.</a:t>
            </a:r>
          </a:p>
          <a:p>
            <a:endParaRPr lang="en-US" dirty="0"/>
          </a:p>
          <a:p>
            <a:r>
              <a:rPr lang="en-US" dirty="0"/>
              <a:t>Only when all checks passed successfully could the pull request be merged into the main branch.</a:t>
            </a:r>
          </a:p>
          <a:p>
            <a:r>
              <a:rPr lang="en-US" dirty="0"/>
              <a:t>This ensured that code quality was consistently enforced, and manual errors were reduced.</a:t>
            </a:r>
          </a:p>
          <a:p>
            <a:endParaRPr lang="en-US" dirty="0"/>
          </a:p>
          <a:p>
            <a:r>
              <a:rPr lang="en-US" dirty="0"/>
              <a:t>In addition, we provided a Docker setup for the project's CLI version.</a:t>
            </a:r>
          </a:p>
          <a:p>
            <a:r>
              <a:rPr lang="en-US" dirty="0"/>
              <a:t>Docker allows the game to run in a reproducible environment, independent of the local machine or operating system.</a:t>
            </a:r>
          </a:p>
          <a:p>
            <a:endParaRPr lang="en-US" dirty="0"/>
          </a:p>
          <a:p>
            <a:r>
              <a:rPr lang="en-US" dirty="0"/>
              <a:t>Together, CI/CD and Docker ensure that the project is easy to verify, easy to run, and ready for submission.</a:t>
            </a:r>
            <a:endParaRPr lang="LID4096" dirty="0"/>
          </a:p>
        </p:txBody>
      </p:sp>
      <p:sp>
        <p:nvSpPr>
          <p:cNvPr id="4" name="Slide Number Placeholder 3"/>
          <p:cNvSpPr>
            <a:spLocks noGrp="1"/>
          </p:cNvSpPr>
          <p:nvPr>
            <p:ph type="sldNum" sz="quarter" idx="5"/>
          </p:nvPr>
        </p:nvSpPr>
        <p:spPr/>
        <p:txBody>
          <a:bodyPr/>
          <a:lstStyle/>
          <a:p>
            <a:fld id="{4164EDB4-BE96-4963-8011-E38B59ACF39B}" type="slidenum">
              <a:rPr lang="LID4096" smtClean="0"/>
              <a:t>10</a:t>
            </a:fld>
            <a:endParaRPr lang="LID4096"/>
          </a:p>
        </p:txBody>
      </p:sp>
    </p:spTree>
    <p:extLst>
      <p:ext uri="{BB962C8B-B14F-4D97-AF65-F5344CB8AC3E}">
        <p14:creationId xmlns:p14="http://schemas.microsoft.com/office/powerpoint/2010/main" val="648168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Laurenz</a:t>
            </a:r>
            <a:r>
              <a:rPr lang="en-US" dirty="0"/>
              <a:t>: As Product Owner, my responsibility was to define what should be built and why, not how it is implemented.</a:t>
            </a:r>
          </a:p>
          <a:p>
            <a:endParaRPr lang="en-US" dirty="0"/>
          </a:p>
          <a:p>
            <a:r>
              <a:rPr lang="en-US" dirty="0"/>
              <a:t>At the beginning of the project, we created a Product Backlog that summarizes all functional and technical requirements of the Mastermind game.</a:t>
            </a:r>
          </a:p>
          <a:p>
            <a:r>
              <a:rPr lang="en-US" dirty="0"/>
              <a:t>The backlog is structured by Epics and prioritized using the </a:t>
            </a:r>
            <a:r>
              <a:rPr lang="en-US" dirty="0" err="1"/>
              <a:t>MoSCoW</a:t>
            </a:r>
            <a:r>
              <a:rPr lang="en-US" dirty="0"/>
              <a:t> method.</a:t>
            </a:r>
          </a:p>
          <a:p>
            <a:endParaRPr lang="en-US" dirty="0"/>
          </a:p>
          <a:p>
            <a:r>
              <a:rPr lang="en-US" dirty="0"/>
              <a:t>Each backlog item was estimated using Story Points, and the work was distributed across three sprints.</a:t>
            </a:r>
          </a:p>
          <a:p>
            <a:r>
              <a:rPr lang="en-US" dirty="0"/>
              <a:t>Sprint 1 focused on the core game logic and CLI, Sprint 2 on improving usability and quality, and Sprint 3 on GUI, Docker, and documentation.</a:t>
            </a:r>
          </a:p>
          <a:p>
            <a:endParaRPr lang="en-US" dirty="0"/>
          </a:p>
          <a:p>
            <a:r>
              <a:rPr lang="en-US" dirty="0"/>
              <a:t>The backlog allowed us to clearly separate must-have features, such as the game engine, input validation, tests, and CI, from optional features, like advanced GUI elements or animations.</a:t>
            </a:r>
          </a:p>
          <a:p>
            <a:endParaRPr lang="en-US" dirty="0"/>
          </a:p>
          <a:p>
            <a:r>
              <a:rPr lang="en-US" dirty="0"/>
              <a:t>During the project, we regularly reviewed the backlog and checked which items were completed.</a:t>
            </a:r>
          </a:p>
          <a:p>
            <a:r>
              <a:rPr lang="en-US" dirty="0"/>
              <a:t>This helped us to track progress, manage scope, and ensure that the project stayed aligned with the course goals.</a:t>
            </a:r>
          </a:p>
          <a:p>
            <a:endParaRPr lang="en-US" dirty="0"/>
          </a:p>
          <a:p>
            <a:r>
              <a:rPr lang="en-US" dirty="0"/>
              <a:t>From a product perspective, the core engine, CLI, </a:t>
            </a:r>
            <a:r>
              <a:rPr lang="en-US" dirty="0" err="1"/>
              <a:t>Dockerization</a:t>
            </a:r>
            <a:r>
              <a:rPr lang="en-US" dirty="0"/>
              <a:t>, and documentation are complete, and a GUI prototype has been delivered.</a:t>
            </a:r>
          </a:p>
          <a:p>
            <a:r>
              <a:rPr lang="en-US" dirty="0"/>
              <a:t>Based on the backlog status, the project is ready for submission. and you can see the details in our GitHub Wiki </a:t>
            </a:r>
            <a:endParaRPr lang="LID4096" dirty="0"/>
          </a:p>
        </p:txBody>
      </p:sp>
      <p:sp>
        <p:nvSpPr>
          <p:cNvPr id="4" name="Slide Number Placeholder 3"/>
          <p:cNvSpPr>
            <a:spLocks noGrp="1"/>
          </p:cNvSpPr>
          <p:nvPr>
            <p:ph type="sldNum" sz="quarter" idx="5"/>
          </p:nvPr>
        </p:nvSpPr>
        <p:spPr/>
        <p:txBody>
          <a:bodyPr/>
          <a:lstStyle/>
          <a:p>
            <a:fld id="{4164EDB4-BE96-4963-8011-E38B59ACF39B}" type="slidenum">
              <a:rPr lang="LID4096" smtClean="0"/>
              <a:t>2</a:t>
            </a:fld>
            <a:endParaRPr lang="LID4096"/>
          </a:p>
        </p:txBody>
      </p:sp>
    </p:spTree>
    <p:extLst>
      <p:ext uri="{BB962C8B-B14F-4D97-AF65-F5344CB8AC3E}">
        <p14:creationId xmlns:p14="http://schemas.microsoft.com/office/powerpoint/2010/main" val="7440485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Markus: As Scrum Master, my role was to support the Agile process, facilitate Scrum events, and help the team remove obstacles.</a:t>
            </a:r>
          </a:p>
          <a:p>
            <a:endParaRPr lang="en-US" dirty="0"/>
          </a:p>
          <a:p>
            <a:r>
              <a:rPr lang="en-US" dirty="0"/>
              <a:t>We worked in three sprints, each with a clear sprint goal defined during Sprint Planning.</a:t>
            </a:r>
          </a:p>
          <a:p>
            <a:r>
              <a:rPr lang="en-US" dirty="0"/>
              <a:t>The sprint backlog was selected from the product backlog based on priority and team capacity.</a:t>
            </a:r>
          </a:p>
          <a:p>
            <a:endParaRPr lang="en-US" dirty="0"/>
          </a:p>
          <a:p>
            <a:r>
              <a:rPr lang="en-US" dirty="0"/>
              <a:t>Due to our exam schedules, it was not always possible to meet in person.</a:t>
            </a:r>
          </a:p>
          <a:p>
            <a:r>
              <a:rPr lang="en-US" dirty="0"/>
              <a:t>Therefore, most Scrum ceremonies, such as Sprint Planning, Reviews, and Retrospectives, were held online, which allowed us to stay flexible while keeping regular communication.</a:t>
            </a:r>
          </a:p>
          <a:p>
            <a:endParaRPr lang="en-US" dirty="0"/>
          </a:p>
          <a:p>
            <a:r>
              <a:rPr lang="en-US" dirty="0"/>
              <a:t>During the early phase of the project, we faced technical difficulties with Java, especially regarding setup, tooling, and development speed.</a:t>
            </a:r>
          </a:p>
          <a:p>
            <a:r>
              <a:rPr lang="en-US" dirty="0"/>
              <a:t>After openly discussing this in the team and reviewing the risks in a retrospective, the team decided to switch to Python.</a:t>
            </a:r>
          </a:p>
          <a:p>
            <a:endParaRPr lang="en-US" dirty="0"/>
          </a:p>
          <a:p>
            <a:r>
              <a:rPr lang="en-US" dirty="0"/>
              <a:t>This decision improved development speed, testability, and CI integration, and was documented transparently in the Wiki and retrospectives.</a:t>
            </a:r>
          </a:p>
          <a:p>
            <a:endParaRPr lang="en-US" dirty="0"/>
          </a:p>
          <a:p>
            <a:r>
              <a:rPr lang="en-US" dirty="0"/>
              <a:t>For effort estimation, we used Planning Poker and assigned Story Points to user stories.</a:t>
            </a:r>
          </a:p>
          <a:p>
            <a:r>
              <a:rPr lang="en-US" dirty="0"/>
              <a:t>Story Points helped us estimate relative complexity, not time, and allowed better sprint planning.</a:t>
            </a:r>
          </a:p>
          <a:p>
            <a:endParaRPr lang="en-US" dirty="0"/>
          </a:p>
          <a:p>
            <a:r>
              <a:rPr lang="en-US" dirty="0"/>
              <a:t>After each sprint, we conducted a retrospective, documented what went well, what did not, and which improvements to apply in the next sprint.</a:t>
            </a:r>
          </a:p>
          <a:p>
            <a:r>
              <a:rPr lang="en-US" dirty="0"/>
              <a:t>All sprint results, decisions, and lessons learned were fully documented, ensuring transparency and traceability.</a:t>
            </a:r>
          </a:p>
          <a:p>
            <a:endParaRPr lang="en-US" dirty="0"/>
          </a:p>
          <a:p>
            <a:r>
              <a:rPr lang="en-US" dirty="0"/>
              <a:t>Overall, Scrum helped the team stay structured, adaptive, and focused, despite external constraints such as exams.</a:t>
            </a:r>
            <a:endParaRPr lang="LID4096" dirty="0"/>
          </a:p>
        </p:txBody>
      </p:sp>
      <p:sp>
        <p:nvSpPr>
          <p:cNvPr id="4" name="Slide Number Placeholder 3"/>
          <p:cNvSpPr>
            <a:spLocks noGrp="1"/>
          </p:cNvSpPr>
          <p:nvPr>
            <p:ph type="sldNum" sz="quarter" idx="5"/>
          </p:nvPr>
        </p:nvSpPr>
        <p:spPr/>
        <p:txBody>
          <a:bodyPr/>
          <a:lstStyle/>
          <a:p>
            <a:fld id="{4164EDB4-BE96-4963-8011-E38B59ACF39B}" type="slidenum">
              <a:rPr lang="LID4096" smtClean="0"/>
              <a:t>3</a:t>
            </a:fld>
            <a:endParaRPr lang="LID4096"/>
          </a:p>
        </p:txBody>
      </p:sp>
    </p:spTree>
    <p:extLst>
      <p:ext uri="{BB962C8B-B14F-4D97-AF65-F5344CB8AC3E}">
        <p14:creationId xmlns:p14="http://schemas.microsoft.com/office/powerpoint/2010/main" val="587407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Adnan: I will briefly explain the architecture of our Mastermind project and how it relates to the software engineering concepts we learned in this course.</a:t>
            </a:r>
          </a:p>
          <a:p>
            <a:endParaRPr lang="en-US" dirty="0"/>
          </a:p>
          <a:p>
            <a:r>
              <a:rPr lang="en-US" dirty="0"/>
              <a:t>We decided to use a modular architecture with a clear separation of concerns. The most critical design decision was to isolate the game engine from the user interfaces and infrastructure. This means that all core logic, such as validation and scoring, is implemented only once in the engine module.</a:t>
            </a:r>
          </a:p>
          <a:p>
            <a:endParaRPr lang="en-US" dirty="0"/>
          </a:p>
          <a:p>
            <a:r>
              <a:rPr lang="en-US" dirty="0"/>
              <a:t>Both the CLI and the GUI prototype use this engine. This approach follows the Model–View principle, which we discussed in class. The engine represents the model, while CLI and GUI act as different views.</a:t>
            </a:r>
          </a:p>
          <a:p>
            <a:endParaRPr lang="en-US" dirty="0"/>
          </a:p>
          <a:p>
            <a:r>
              <a:rPr lang="en-US" dirty="0"/>
              <a:t>This structure makes the project easier to test. Our test suite directly tests the engine without depending on the user interface. It also enables future extensions, such as adding another interface, without changing the core logic.</a:t>
            </a:r>
          </a:p>
          <a:p>
            <a:endParaRPr lang="en-US" dirty="0"/>
          </a:p>
          <a:p>
            <a:r>
              <a:rPr lang="en-US" dirty="0"/>
              <a:t>Overall, this architecture improves maintainability and readability and aligns well with the design principles taught in the course.</a:t>
            </a:r>
            <a:endParaRPr lang="LID4096" dirty="0"/>
          </a:p>
        </p:txBody>
      </p:sp>
      <p:sp>
        <p:nvSpPr>
          <p:cNvPr id="4" name="Slide Number Placeholder 3"/>
          <p:cNvSpPr>
            <a:spLocks noGrp="1"/>
          </p:cNvSpPr>
          <p:nvPr>
            <p:ph type="sldNum" sz="quarter" idx="5"/>
          </p:nvPr>
        </p:nvSpPr>
        <p:spPr/>
        <p:txBody>
          <a:bodyPr/>
          <a:lstStyle/>
          <a:p>
            <a:fld id="{4164EDB4-BE96-4963-8011-E38B59ACF39B}" type="slidenum">
              <a:rPr lang="LID4096" smtClean="0"/>
              <a:t>4</a:t>
            </a:fld>
            <a:endParaRPr lang="LID4096"/>
          </a:p>
        </p:txBody>
      </p:sp>
    </p:spTree>
    <p:extLst>
      <p:ext uri="{BB962C8B-B14F-4D97-AF65-F5344CB8AC3E}">
        <p14:creationId xmlns:p14="http://schemas.microsoft.com/office/powerpoint/2010/main" val="28934444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Hossein: Regarding design patterns, we did not aim to over-engineer the project; we consciously applied them where they made sense.</a:t>
            </a:r>
          </a:p>
          <a:p>
            <a:r>
              <a:rPr lang="en-US" dirty="0"/>
              <a:t>For example, the rules configuration behaves similarly to a </a:t>
            </a:r>
            <a:r>
              <a:rPr lang="en-US" b="1" dirty="0"/>
              <a:t>Strategy pattern</a:t>
            </a:r>
            <a:r>
              <a:rPr lang="en-US" dirty="0"/>
              <a:t>, because different rule sets can be applied without changing the game flow.</a:t>
            </a:r>
          </a:p>
          <a:p>
            <a:r>
              <a:rPr lang="en-US" dirty="0"/>
              <a:t>The secret generation logic follows a </a:t>
            </a:r>
            <a:r>
              <a:rPr lang="en-US" b="1" dirty="0"/>
              <a:t>Factory-style approach</a:t>
            </a:r>
            <a:r>
              <a:rPr lang="en-US" dirty="0"/>
              <a:t>, where the engine decides how the secret is created based on the rules.</a:t>
            </a:r>
          </a:p>
          <a:p>
            <a:r>
              <a:rPr lang="en-US" dirty="0"/>
              <a:t>Additionally, we consistently followed the </a:t>
            </a:r>
            <a:r>
              <a:rPr lang="en-US" b="1" dirty="0"/>
              <a:t>Single Responsibility Principle</a:t>
            </a:r>
            <a:r>
              <a:rPr lang="en-US" dirty="0"/>
              <a:t>. Each module has a clear and focused responsibility, which simplifies refactoring and debugging.</a:t>
            </a:r>
          </a:p>
          <a:p>
            <a:r>
              <a:rPr lang="en-US" dirty="0"/>
              <a:t>These decisions helped us keep the code clean and aligned with our learnings on maintainable software design.</a:t>
            </a:r>
          </a:p>
          <a:p>
            <a:endParaRPr lang="LID4096" dirty="0"/>
          </a:p>
        </p:txBody>
      </p:sp>
      <p:sp>
        <p:nvSpPr>
          <p:cNvPr id="4" name="Slide Number Placeholder 3"/>
          <p:cNvSpPr>
            <a:spLocks noGrp="1"/>
          </p:cNvSpPr>
          <p:nvPr>
            <p:ph type="sldNum" sz="quarter" idx="5"/>
          </p:nvPr>
        </p:nvSpPr>
        <p:spPr/>
        <p:txBody>
          <a:bodyPr/>
          <a:lstStyle/>
          <a:p>
            <a:fld id="{4164EDB4-BE96-4963-8011-E38B59ACF39B}" type="slidenum">
              <a:rPr lang="LID4096" smtClean="0"/>
              <a:t>5</a:t>
            </a:fld>
            <a:endParaRPr lang="LID4096"/>
          </a:p>
        </p:txBody>
      </p:sp>
    </p:spTree>
    <p:extLst>
      <p:ext uri="{BB962C8B-B14F-4D97-AF65-F5344CB8AC3E}">
        <p14:creationId xmlns:p14="http://schemas.microsoft.com/office/powerpoint/2010/main" val="3666206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Ali: During the project, we performed several refactoring steps, especially in Sprint 2.</a:t>
            </a:r>
          </a:p>
          <a:p>
            <a:r>
              <a:rPr lang="en-US" dirty="0"/>
              <a:t>Initially, we experimented with a Java-based solution, but we faced complexity issues and slower iteration speed. As a team, we decided to switch to Python, which allowed us to move faster and focus more on software quality rather than boilerplate code.</a:t>
            </a:r>
          </a:p>
          <a:p>
            <a:r>
              <a:rPr lang="en-US" dirty="0"/>
              <a:t>Refactoring was not done at the end, but continuously. We cleaned unused imports, simplified module structures, and improved naming and documentation.</a:t>
            </a:r>
          </a:p>
          <a:p>
            <a:r>
              <a:rPr lang="en-US" dirty="0"/>
              <a:t>These refactoring steps significantly improved code clarity and helped us reach a stable and well-structured final solution.</a:t>
            </a:r>
          </a:p>
          <a:p>
            <a:endParaRPr lang="LID4096" dirty="0"/>
          </a:p>
        </p:txBody>
      </p:sp>
      <p:sp>
        <p:nvSpPr>
          <p:cNvPr id="4" name="Slide Number Placeholder 3"/>
          <p:cNvSpPr>
            <a:spLocks noGrp="1"/>
          </p:cNvSpPr>
          <p:nvPr>
            <p:ph type="sldNum" sz="quarter" idx="5"/>
          </p:nvPr>
        </p:nvSpPr>
        <p:spPr/>
        <p:txBody>
          <a:bodyPr/>
          <a:lstStyle/>
          <a:p>
            <a:fld id="{4164EDB4-BE96-4963-8011-E38B59ACF39B}" type="slidenum">
              <a:rPr lang="LID4096" smtClean="0"/>
              <a:t>6</a:t>
            </a:fld>
            <a:endParaRPr lang="LID4096"/>
          </a:p>
        </p:txBody>
      </p:sp>
    </p:spTree>
    <p:extLst>
      <p:ext uri="{BB962C8B-B14F-4D97-AF65-F5344CB8AC3E}">
        <p14:creationId xmlns:p14="http://schemas.microsoft.com/office/powerpoint/2010/main" val="34386358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Ali: This slide is significant for our project because it shows measurable evidence of quality, not just functionality.</a:t>
            </a:r>
          </a:p>
          <a:p>
            <a:endParaRPr lang="en-US" dirty="0"/>
          </a:p>
          <a:p>
            <a:r>
              <a:rPr lang="en-US" dirty="0"/>
              <a:t>After defining the architecture and the Agile process, we evaluated the project using objective KPIs. These metrics help us verify whether our technical and organizational decisions were effective.</a:t>
            </a:r>
          </a:p>
          <a:p>
            <a:endParaRPr lang="en-US" dirty="0"/>
          </a:p>
          <a:p>
            <a:r>
              <a:rPr lang="en-US" dirty="0"/>
              <a:t>From a process perspective, the project shows continuous development with 92 commits and a stable CI pipeline, where all jobs pass on multiple Python versions. This confirms that our workflow is reliable and reproducible.</a:t>
            </a:r>
          </a:p>
          <a:p>
            <a:endParaRPr lang="en-US" dirty="0"/>
          </a:p>
          <a:p>
            <a:r>
              <a:rPr lang="en-US" dirty="0"/>
              <a:t>From a testing perspective, all 68 tests pass, with a total execution time of around 0.35 seconds, providing fast feedback during development. The 95%-line coverage for core and CLI modules indicates strong test effectiveness.</a:t>
            </a:r>
          </a:p>
          <a:p>
            <a:endParaRPr lang="en-US" dirty="0"/>
          </a:p>
          <a:p>
            <a:r>
              <a:rPr lang="en-US" dirty="0"/>
              <a:t>In terms of static quality, there are no lint issues or type errors, indicating consistent coding standards and enforced type safety.</a:t>
            </a:r>
          </a:p>
          <a:p>
            <a:endParaRPr lang="en-US" dirty="0"/>
          </a:p>
          <a:p>
            <a:r>
              <a:rPr lang="en-US" dirty="0"/>
              <a:t>Documentation quality is also high, with 92.6% docstring coverage, meaning the code is understandable and maintainable for future developers.</a:t>
            </a:r>
          </a:p>
          <a:p>
            <a:endParaRPr lang="en-US" dirty="0"/>
          </a:p>
          <a:p>
            <a:r>
              <a:rPr lang="en-US" dirty="0"/>
              <a:t>Regarding complexity, we measured cyclomatic complexity using Radon.</a:t>
            </a:r>
          </a:p>
          <a:p>
            <a:endParaRPr lang="en-US" dirty="0"/>
          </a:p>
          <a:p>
            <a:r>
              <a:rPr lang="en-US" dirty="0"/>
              <a:t>All modules except one are in grade A or B, indicating low and acceptable complexity according to the standard thresholds.</a:t>
            </a:r>
          </a:p>
          <a:p>
            <a:endParaRPr lang="en-US" dirty="0"/>
          </a:p>
          <a:p>
            <a:r>
              <a:rPr lang="en-US" dirty="0"/>
              <a:t>Only one function has a C rating with a value of 16, which we deliberately kept visible rather than hiding.</a:t>
            </a:r>
          </a:p>
          <a:p>
            <a:r>
              <a:rPr lang="en-US" dirty="0"/>
              <a:t>This function was identified as a refactoring candidate, not as a design flaw.</a:t>
            </a:r>
          </a:p>
          <a:p>
            <a:endParaRPr lang="en-US" dirty="0"/>
          </a:p>
          <a:p>
            <a:r>
              <a:rPr lang="en-US" dirty="0"/>
              <a:t>For the scope of this student project, this level of complexity is acceptable and well-controlled.</a:t>
            </a:r>
          </a:p>
          <a:p>
            <a:r>
              <a:rPr lang="en-US" dirty="0"/>
              <a:t>The critical point is that complexity is measured, documented, and transparent, and the overall architecture remains modular and maintainable.</a:t>
            </a:r>
          </a:p>
          <a:p>
            <a:endParaRPr lang="en-US" dirty="0"/>
          </a:p>
          <a:p>
            <a:r>
              <a:rPr lang="en-US" dirty="0"/>
              <a:t>Finally, the test-to-core code ratio of 0.43 indicates a balanced testing effort, appropriate for a student project of this size.</a:t>
            </a:r>
          </a:p>
          <a:p>
            <a:endParaRPr lang="en-US" dirty="0"/>
          </a:p>
          <a:p>
            <a:r>
              <a:rPr lang="en-US" dirty="0"/>
              <a:t>Overall, these KPIs confirm that the project meets academic software engineering standards and is ready for submission.</a:t>
            </a:r>
            <a:endParaRPr lang="LID4096" dirty="0"/>
          </a:p>
        </p:txBody>
      </p:sp>
      <p:sp>
        <p:nvSpPr>
          <p:cNvPr id="4" name="Slide Number Placeholder 3"/>
          <p:cNvSpPr>
            <a:spLocks noGrp="1"/>
          </p:cNvSpPr>
          <p:nvPr>
            <p:ph type="sldNum" sz="quarter" idx="5"/>
          </p:nvPr>
        </p:nvSpPr>
        <p:spPr/>
        <p:txBody>
          <a:bodyPr/>
          <a:lstStyle/>
          <a:p>
            <a:fld id="{4164EDB4-BE96-4963-8011-E38B59ACF39B}" type="slidenum">
              <a:rPr lang="LID4096" smtClean="0"/>
              <a:t>7</a:t>
            </a:fld>
            <a:endParaRPr lang="LID4096"/>
          </a:p>
        </p:txBody>
      </p:sp>
    </p:spTree>
    <p:extLst>
      <p:ext uri="{BB962C8B-B14F-4D97-AF65-F5344CB8AC3E}">
        <p14:creationId xmlns:p14="http://schemas.microsoft.com/office/powerpoint/2010/main" val="3713911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a:t>Ali</a:t>
            </a:r>
            <a:endParaRPr lang="LID4096" dirty="0"/>
          </a:p>
        </p:txBody>
      </p:sp>
      <p:sp>
        <p:nvSpPr>
          <p:cNvPr id="4" name="Slide Number Placeholder 3"/>
          <p:cNvSpPr>
            <a:spLocks noGrp="1"/>
          </p:cNvSpPr>
          <p:nvPr>
            <p:ph type="sldNum" sz="quarter" idx="5"/>
          </p:nvPr>
        </p:nvSpPr>
        <p:spPr/>
        <p:txBody>
          <a:bodyPr/>
          <a:lstStyle/>
          <a:p>
            <a:fld id="{4164EDB4-BE96-4963-8011-E38B59ACF39B}" type="slidenum">
              <a:rPr lang="LID4096" smtClean="0"/>
              <a:t>8</a:t>
            </a:fld>
            <a:endParaRPr lang="LID4096"/>
          </a:p>
        </p:txBody>
      </p:sp>
    </p:spTree>
    <p:extLst>
      <p:ext uri="{BB962C8B-B14F-4D97-AF65-F5344CB8AC3E}">
        <p14:creationId xmlns:p14="http://schemas.microsoft.com/office/powerpoint/2010/main" val="17203847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AT" dirty="0"/>
              <a:t>Ali</a:t>
            </a:r>
            <a:endParaRPr lang="LID4096" dirty="0"/>
          </a:p>
        </p:txBody>
      </p:sp>
      <p:sp>
        <p:nvSpPr>
          <p:cNvPr id="4" name="Slide Number Placeholder 3"/>
          <p:cNvSpPr>
            <a:spLocks noGrp="1"/>
          </p:cNvSpPr>
          <p:nvPr>
            <p:ph type="sldNum" sz="quarter" idx="5"/>
          </p:nvPr>
        </p:nvSpPr>
        <p:spPr/>
        <p:txBody>
          <a:bodyPr/>
          <a:lstStyle/>
          <a:p>
            <a:fld id="{4164EDB4-BE96-4963-8011-E38B59ACF39B}" type="slidenum">
              <a:rPr lang="LID4096" smtClean="0"/>
              <a:t>9</a:t>
            </a:fld>
            <a:endParaRPr lang="LID4096"/>
          </a:p>
        </p:txBody>
      </p:sp>
    </p:spTree>
    <p:extLst>
      <p:ext uri="{BB962C8B-B14F-4D97-AF65-F5344CB8AC3E}">
        <p14:creationId xmlns:p14="http://schemas.microsoft.com/office/powerpoint/2010/main" val="2001825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19C7C-55D4-3196-2F27-79091AE0F6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LID4096"/>
          </a:p>
        </p:txBody>
      </p:sp>
      <p:sp>
        <p:nvSpPr>
          <p:cNvPr id="3" name="Subtitle 2">
            <a:extLst>
              <a:ext uri="{FF2B5EF4-FFF2-40B4-BE49-F238E27FC236}">
                <a16:creationId xmlns:a16="http://schemas.microsoft.com/office/drawing/2014/main" id="{2A47C8E1-5A7B-FAF0-7A76-818B2E07CA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LID4096"/>
          </a:p>
        </p:txBody>
      </p:sp>
      <p:sp>
        <p:nvSpPr>
          <p:cNvPr id="4" name="Date Placeholder 3">
            <a:extLst>
              <a:ext uri="{FF2B5EF4-FFF2-40B4-BE49-F238E27FC236}">
                <a16:creationId xmlns:a16="http://schemas.microsoft.com/office/drawing/2014/main" id="{FE0211E4-32D0-0400-D39E-E1425605F143}"/>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5" name="Footer Placeholder 4">
            <a:extLst>
              <a:ext uri="{FF2B5EF4-FFF2-40B4-BE49-F238E27FC236}">
                <a16:creationId xmlns:a16="http://schemas.microsoft.com/office/drawing/2014/main" id="{29AFAFA1-9C49-EE16-EBBA-9EEAC1D748F7}"/>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F9C626BE-FD22-BD4D-513A-598C835C84B5}"/>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3914251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AAEAD-3B39-A813-D690-7D9C7C687746}"/>
              </a:ext>
            </a:extLst>
          </p:cNvPr>
          <p:cNvSpPr>
            <a:spLocks noGrp="1"/>
          </p:cNvSpPr>
          <p:nvPr>
            <p:ph type="title"/>
          </p:nvPr>
        </p:nvSpPr>
        <p:spPr/>
        <p:txBody>
          <a:bodyPr/>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04F42D1A-E59C-CFC3-0D0C-75E234DFB3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493B9CAB-F3D0-B425-5FB0-7DBBB7FDC220}"/>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5" name="Footer Placeholder 4">
            <a:extLst>
              <a:ext uri="{FF2B5EF4-FFF2-40B4-BE49-F238E27FC236}">
                <a16:creationId xmlns:a16="http://schemas.microsoft.com/office/drawing/2014/main" id="{54985615-D484-BBB7-29A5-E47C80201382}"/>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BF61630E-D4E1-7505-BEDE-6159274EDFE9}"/>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1330516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23F3E3-7627-B8CA-EE9B-057B02D4E6C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LID4096"/>
          </a:p>
        </p:txBody>
      </p:sp>
      <p:sp>
        <p:nvSpPr>
          <p:cNvPr id="3" name="Vertical Text Placeholder 2">
            <a:extLst>
              <a:ext uri="{FF2B5EF4-FFF2-40B4-BE49-F238E27FC236}">
                <a16:creationId xmlns:a16="http://schemas.microsoft.com/office/drawing/2014/main" id="{3AB3B8AA-BADB-854D-8663-831479232B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E91047D9-B8BD-133D-C62C-1B435210F593}"/>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5" name="Footer Placeholder 4">
            <a:extLst>
              <a:ext uri="{FF2B5EF4-FFF2-40B4-BE49-F238E27FC236}">
                <a16:creationId xmlns:a16="http://schemas.microsoft.com/office/drawing/2014/main" id="{6C5414A4-692F-BEE1-D51F-CFF3CD48C48F}"/>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209D6624-B1D6-DFF7-0A2C-4E8E5BD85EC8}"/>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959822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A152A-A781-7258-AC0E-1BFC13C60F95}"/>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EC4B3BF0-A8C5-398D-8070-419621F219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1723D229-B1DB-4E93-39E1-228919694DC0}"/>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5" name="Footer Placeholder 4">
            <a:extLst>
              <a:ext uri="{FF2B5EF4-FFF2-40B4-BE49-F238E27FC236}">
                <a16:creationId xmlns:a16="http://schemas.microsoft.com/office/drawing/2014/main" id="{9F988512-167F-BCA9-26FE-F5084D1D7E78}"/>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78AA1EE5-E90C-E1A2-B0B7-F19AC287162B}"/>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1697378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26696-D56C-F724-3563-E7DBB1317E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LID4096"/>
          </a:p>
        </p:txBody>
      </p:sp>
      <p:sp>
        <p:nvSpPr>
          <p:cNvPr id="3" name="Text Placeholder 2">
            <a:extLst>
              <a:ext uri="{FF2B5EF4-FFF2-40B4-BE49-F238E27FC236}">
                <a16:creationId xmlns:a16="http://schemas.microsoft.com/office/drawing/2014/main" id="{836E70FC-AB44-7A77-BF58-817A464498B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234BA8-1171-F33A-6B0C-0EA2DC6011F5}"/>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5" name="Footer Placeholder 4">
            <a:extLst>
              <a:ext uri="{FF2B5EF4-FFF2-40B4-BE49-F238E27FC236}">
                <a16:creationId xmlns:a16="http://schemas.microsoft.com/office/drawing/2014/main" id="{DB0229BD-DAA9-DF1C-8FA2-355D5C8B94DA}"/>
              </a:ext>
            </a:extLst>
          </p:cNvPr>
          <p:cNvSpPr>
            <a:spLocks noGrp="1"/>
          </p:cNvSpPr>
          <p:nvPr>
            <p:ph type="ftr" sz="quarter" idx="11"/>
          </p:nvPr>
        </p:nvSpPr>
        <p:spPr/>
        <p:txBody>
          <a:bodyPr/>
          <a:lstStyle/>
          <a:p>
            <a:endParaRPr lang="LID4096"/>
          </a:p>
        </p:txBody>
      </p:sp>
      <p:sp>
        <p:nvSpPr>
          <p:cNvPr id="6" name="Slide Number Placeholder 5">
            <a:extLst>
              <a:ext uri="{FF2B5EF4-FFF2-40B4-BE49-F238E27FC236}">
                <a16:creationId xmlns:a16="http://schemas.microsoft.com/office/drawing/2014/main" id="{6CE188D1-0528-3A14-D1CC-6E6825169A10}"/>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2465433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7EACD-A4D2-7272-2649-2620BF4889E2}"/>
              </a:ext>
            </a:extLst>
          </p:cNvPr>
          <p:cNvSpPr>
            <a:spLocks noGrp="1"/>
          </p:cNvSpPr>
          <p:nvPr>
            <p:ph type="title"/>
          </p:nvPr>
        </p:nvSpPr>
        <p:spPr/>
        <p:txBody>
          <a:bodyPr/>
          <a:lstStyle/>
          <a:p>
            <a:r>
              <a:rPr lang="en-US"/>
              <a:t>Click to edit Master title style</a:t>
            </a:r>
            <a:endParaRPr lang="LID4096"/>
          </a:p>
        </p:txBody>
      </p:sp>
      <p:sp>
        <p:nvSpPr>
          <p:cNvPr id="3" name="Content Placeholder 2">
            <a:extLst>
              <a:ext uri="{FF2B5EF4-FFF2-40B4-BE49-F238E27FC236}">
                <a16:creationId xmlns:a16="http://schemas.microsoft.com/office/drawing/2014/main" id="{6FC7A211-09E3-91E7-E6F7-3B137DA7DF2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Content Placeholder 3">
            <a:extLst>
              <a:ext uri="{FF2B5EF4-FFF2-40B4-BE49-F238E27FC236}">
                <a16:creationId xmlns:a16="http://schemas.microsoft.com/office/drawing/2014/main" id="{0E4F7AF4-7698-92D6-82A8-1CA8A360D7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Date Placeholder 4">
            <a:extLst>
              <a:ext uri="{FF2B5EF4-FFF2-40B4-BE49-F238E27FC236}">
                <a16:creationId xmlns:a16="http://schemas.microsoft.com/office/drawing/2014/main" id="{4F531818-5E9F-D1D2-7F00-1B921A732CDA}"/>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6" name="Footer Placeholder 5">
            <a:extLst>
              <a:ext uri="{FF2B5EF4-FFF2-40B4-BE49-F238E27FC236}">
                <a16:creationId xmlns:a16="http://schemas.microsoft.com/office/drawing/2014/main" id="{104D1014-1EE6-A191-EB0E-9521B165759D}"/>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FD27AB0D-F473-24E7-BA89-6A41C8900E88}"/>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655413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37C6C-B7A1-CEBC-4832-3E1AAC711729}"/>
              </a:ext>
            </a:extLst>
          </p:cNvPr>
          <p:cNvSpPr>
            <a:spLocks noGrp="1"/>
          </p:cNvSpPr>
          <p:nvPr>
            <p:ph type="title"/>
          </p:nvPr>
        </p:nvSpPr>
        <p:spPr>
          <a:xfrm>
            <a:off x="839788" y="365125"/>
            <a:ext cx="10515600" cy="1325563"/>
          </a:xfrm>
        </p:spPr>
        <p:txBody>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92A7B57F-F4B7-027D-0A9B-8C636BF6C0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0F4F8FD-0998-2D42-2B27-B352F1DE33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5" name="Text Placeholder 4">
            <a:extLst>
              <a:ext uri="{FF2B5EF4-FFF2-40B4-BE49-F238E27FC236}">
                <a16:creationId xmlns:a16="http://schemas.microsoft.com/office/drawing/2014/main" id="{15867CFE-C41B-FC51-6C1D-9CF065B853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5FAE02-1523-75D3-6547-482786B714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7" name="Date Placeholder 6">
            <a:extLst>
              <a:ext uri="{FF2B5EF4-FFF2-40B4-BE49-F238E27FC236}">
                <a16:creationId xmlns:a16="http://schemas.microsoft.com/office/drawing/2014/main" id="{A39FA5CC-746D-00A1-3394-581336CB8D77}"/>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8" name="Footer Placeholder 7">
            <a:extLst>
              <a:ext uri="{FF2B5EF4-FFF2-40B4-BE49-F238E27FC236}">
                <a16:creationId xmlns:a16="http://schemas.microsoft.com/office/drawing/2014/main" id="{B74554E5-53D7-391B-4554-BFD6D26A1597}"/>
              </a:ext>
            </a:extLst>
          </p:cNvPr>
          <p:cNvSpPr>
            <a:spLocks noGrp="1"/>
          </p:cNvSpPr>
          <p:nvPr>
            <p:ph type="ftr" sz="quarter" idx="11"/>
          </p:nvPr>
        </p:nvSpPr>
        <p:spPr/>
        <p:txBody>
          <a:bodyPr/>
          <a:lstStyle/>
          <a:p>
            <a:endParaRPr lang="LID4096"/>
          </a:p>
        </p:txBody>
      </p:sp>
      <p:sp>
        <p:nvSpPr>
          <p:cNvPr id="9" name="Slide Number Placeholder 8">
            <a:extLst>
              <a:ext uri="{FF2B5EF4-FFF2-40B4-BE49-F238E27FC236}">
                <a16:creationId xmlns:a16="http://schemas.microsoft.com/office/drawing/2014/main" id="{DA799089-A396-CE52-DCD9-314CDE5A9DD5}"/>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3594117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4FC76-3D3A-903C-2440-084ED6B35F26}"/>
              </a:ext>
            </a:extLst>
          </p:cNvPr>
          <p:cNvSpPr>
            <a:spLocks noGrp="1"/>
          </p:cNvSpPr>
          <p:nvPr>
            <p:ph type="title"/>
          </p:nvPr>
        </p:nvSpPr>
        <p:spPr/>
        <p:txBody>
          <a:bodyPr/>
          <a:lstStyle/>
          <a:p>
            <a:r>
              <a:rPr lang="en-US"/>
              <a:t>Click to edit Master title style</a:t>
            </a:r>
            <a:endParaRPr lang="LID4096"/>
          </a:p>
        </p:txBody>
      </p:sp>
      <p:sp>
        <p:nvSpPr>
          <p:cNvPr id="3" name="Date Placeholder 2">
            <a:extLst>
              <a:ext uri="{FF2B5EF4-FFF2-40B4-BE49-F238E27FC236}">
                <a16:creationId xmlns:a16="http://schemas.microsoft.com/office/drawing/2014/main" id="{4DB5D2BC-C637-38EF-62B0-8606F034B53E}"/>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4" name="Footer Placeholder 3">
            <a:extLst>
              <a:ext uri="{FF2B5EF4-FFF2-40B4-BE49-F238E27FC236}">
                <a16:creationId xmlns:a16="http://schemas.microsoft.com/office/drawing/2014/main" id="{D74E8063-0BE3-26EC-487B-A343B6E511E7}"/>
              </a:ext>
            </a:extLst>
          </p:cNvPr>
          <p:cNvSpPr>
            <a:spLocks noGrp="1"/>
          </p:cNvSpPr>
          <p:nvPr>
            <p:ph type="ftr" sz="quarter" idx="11"/>
          </p:nvPr>
        </p:nvSpPr>
        <p:spPr/>
        <p:txBody>
          <a:bodyPr/>
          <a:lstStyle/>
          <a:p>
            <a:endParaRPr lang="LID4096"/>
          </a:p>
        </p:txBody>
      </p:sp>
      <p:sp>
        <p:nvSpPr>
          <p:cNvPr id="5" name="Slide Number Placeholder 4">
            <a:extLst>
              <a:ext uri="{FF2B5EF4-FFF2-40B4-BE49-F238E27FC236}">
                <a16:creationId xmlns:a16="http://schemas.microsoft.com/office/drawing/2014/main" id="{D8D06446-C8B7-1FDD-8EA7-46B636E865CC}"/>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3541069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0206EA-9033-11CB-E060-A4E422DAED35}"/>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3" name="Footer Placeholder 2">
            <a:extLst>
              <a:ext uri="{FF2B5EF4-FFF2-40B4-BE49-F238E27FC236}">
                <a16:creationId xmlns:a16="http://schemas.microsoft.com/office/drawing/2014/main" id="{077D1245-CCD3-7D2C-83C7-4F6FD4B7407D}"/>
              </a:ext>
            </a:extLst>
          </p:cNvPr>
          <p:cNvSpPr>
            <a:spLocks noGrp="1"/>
          </p:cNvSpPr>
          <p:nvPr>
            <p:ph type="ftr" sz="quarter" idx="11"/>
          </p:nvPr>
        </p:nvSpPr>
        <p:spPr/>
        <p:txBody>
          <a:bodyPr/>
          <a:lstStyle/>
          <a:p>
            <a:endParaRPr lang="LID4096"/>
          </a:p>
        </p:txBody>
      </p:sp>
      <p:sp>
        <p:nvSpPr>
          <p:cNvPr id="4" name="Slide Number Placeholder 3">
            <a:extLst>
              <a:ext uri="{FF2B5EF4-FFF2-40B4-BE49-F238E27FC236}">
                <a16:creationId xmlns:a16="http://schemas.microsoft.com/office/drawing/2014/main" id="{66ED94BB-CEF1-D73F-D4D3-26F423F226F1}"/>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22966073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58038-793B-EE79-6C4A-060D47EEF1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Content Placeholder 2">
            <a:extLst>
              <a:ext uri="{FF2B5EF4-FFF2-40B4-BE49-F238E27FC236}">
                <a16:creationId xmlns:a16="http://schemas.microsoft.com/office/drawing/2014/main" id="{DD405AAC-FF49-1400-8766-E24399AC60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Text Placeholder 3">
            <a:extLst>
              <a:ext uri="{FF2B5EF4-FFF2-40B4-BE49-F238E27FC236}">
                <a16:creationId xmlns:a16="http://schemas.microsoft.com/office/drawing/2014/main" id="{66361DB4-DD7D-7E57-4EF4-278F1A271A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EF44DC-B3CC-97CB-EB7E-055624C41451}"/>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6" name="Footer Placeholder 5">
            <a:extLst>
              <a:ext uri="{FF2B5EF4-FFF2-40B4-BE49-F238E27FC236}">
                <a16:creationId xmlns:a16="http://schemas.microsoft.com/office/drawing/2014/main" id="{1759DC0A-7D01-5A20-9CB9-0E943B52A182}"/>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BCEDA133-6E62-9E42-D470-BD428BBD9C05}"/>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3848995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2B8C6-8D8C-5348-67FF-95ADC09050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LID4096"/>
          </a:p>
        </p:txBody>
      </p:sp>
      <p:sp>
        <p:nvSpPr>
          <p:cNvPr id="3" name="Picture Placeholder 2">
            <a:extLst>
              <a:ext uri="{FF2B5EF4-FFF2-40B4-BE49-F238E27FC236}">
                <a16:creationId xmlns:a16="http://schemas.microsoft.com/office/drawing/2014/main" id="{2D17ED14-A287-4A9A-459D-E76BF29535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LID4096"/>
          </a:p>
        </p:txBody>
      </p:sp>
      <p:sp>
        <p:nvSpPr>
          <p:cNvPr id="4" name="Text Placeholder 3">
            <a:extLst>
              <a:ext uri="{FF2B5EF4-FFF2-40B4-BE49-F238E27FC236}">
                <a16:creationId xmlns:a16="http://schemas.microsoft.com/office/drawing/2014/main" id="{96923C22-12B0-9425-7187-B16D4E515F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7DEEAA-CD7D-B812-222F-AD4A573CBF01}"/>
              </a:ext>
            </a:extLst>
          </p:cNvPr>
          <p:cNvSpPr>
            <a:spLocks noGrp="1"/>
          </p:cNvSpPr>
          <p:nvPr>
            <p:ph type="dt" sz="half" idx="10"/>
          </p:nvPr>
        </p:nvSpPr>
        <p:spPr/>
        <p:txBody>
          <a:bodyPr/>
          <a:lstStyle/>
          <a:p>
            <a:fld id="{AA78E5BB-E8A2-403F-A0A6-F415AE15ADED}" type="datetimeFigureOut">
              <a:rPr lang="LID4096" smtClean="0"/>
              <a:t>12/12/2025</a:t>
            </a:fld>
            <a:endParaRPr lang="LID4096"/>
          </a:p>
        </p:txBody>
      </p:sp>
      <p:sp>
        <p:nvSpPr>
          <p:cNvPr id="6" name="Footer Placeholder 5">
            <a:extLst>
              <a:ext uri="{FF2B5EF4-FFF2-40B4-BE49-F238E27FC236}">
                <a16:creationId xmlns:a16="http://schemas.microsoft.com/office/drawing/2014/main" id="{A56E032A-B5D2-C33D-E6EA-FDEAB16AACC9}"/>
              </a:ext>
            </a:extLst>
          </p:cNvPr>
          <p:cNvSpPr>
            <a:spLocks noGrp="1"/>
          </p:cNvSpPr>
          <p:nvPr>
            <p:ph type="ftr" sz="quarter" idx="11"/>
          </p:nvPr>
        </p:nvSpPr>
        <p:spPr/>
        <p:txBody>
          <a:bodyPr/>
          <a:lstStyle/>
          <a:p>
            <a:endParaRPr lang="LID4096"/>
          </a:p>
        </p:txBody>
      </p:sp>
      <p:sp>
        <p:nvSpPr>
          <p:cNvPr id="7" name="Slide Number Placeholder 6">
            <a:extLst>
              <a:ext uri="{FF2B5EF4-FFF2-40B4-BE49-F238E27FC236}">
                <a16:creationId xmlns:a16="http://schemas.microsoft.com/office/drawing/2014/main" id="{5BD7EC94-1098-CAE1-BCB9-3CA172A296BC}"/>
              </a:ext>
            </a:extLst>
          </p:cNvPr>
          <p:cNvSpPr>
            <a:spLocks noGrp="1"/>
          </p:cNvSpPr>
          <p:nvPr>
            <p:ph type="sldNum" sz="quarter" idx="12"/>
          </p:nvPr>
        </p:nvSpPr>
        <p:spPr/>
        <p:txBody>
          <a:bodyPr/>
          <a:lstStyle/>
          <a:p>
            <a:fld id="{BD8CE0A3-E7B3-4A5A-BF03-BEC4565FF1ED}" type="slidenum">
              <a:rPr lang="LID4096" smtClean="0"/>
              <a:t>‹#›</a:t>
            </a:fld>
            <a:endParaRPr lang="LID4096"/>
          </a:p>
        </p:txBody>
      </p:sp>
    </p:spTree>
    <p:extLst>
      <p:ext uri="{BB962C8B-B14F-4D97-AF65-F5344CB8AC3E}">
        <p14:creationId xmlns:p14="http://schemas.microsoft.com/office/powerpoint/2010/main" val="1614614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D32AB9D-4454-B675-4055-FFCA1EAD7F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LID4096"/>
          </a:p>
        </p:txBody>
      </p:sp>
      <p:sp>
        <p:nvSpPr>
          <p:cNvPr id="3" name="Text Placeholder 2">
            <a:extLst>
              <a:ext uri="{FF2B5EF4-FFF2-40B4-BE49-F238E27FC236}">
                <a16:creationId xmlns:a16="http://schemas.microsoft.com/office/drawing/2014/main" id="{216828B4-B3D5-B824-EAB0-C61CF1750B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LID4096"/>
          </a:p>
        </p:txBody>
      </p:sp>
      <p:sp>
        <p:nvSpPr>
          <p:cNvPr id="4" name="Date Placeholder 3">
            <a:extLst>
              <a:ext uri="{FF2B5EF4-FFF2-40B4-BE49-F238E27FC236}">
                <a16:creationId xmlns:a16="http://schemas.microsoft.com/office/drawing/2014/main" id="{02DA3412-1692-4D44-411B-6AF6F5CA92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A78E5BB-E8A2-403F-A0A6-F415AE15ADED}" type="datetimeFigureOut">
              <a:rPr lang="LID4096" smtClean="0"/>
              <a:t>12/12/2025</a:t>
            </a:fld>
            <a:endParaRPr lang="LID4096"/>
          </a:p>
        </p:txBody>
      </p:sp>
      <p:sp>
        <p:nvSpPr>
          <p:cNvPr id="5" name="Footer Placeholder 4">
            <a:extLst>
              <a:ext uri="{FF2B5EF4-FFF2-40B4-BE49-F238E27FC236}">
                <a16:creationId xmlns:a16="http://schemas.microsoft.com/office/drawing/2014/main" id="{4CC97B8B-C420-3754-B84E-26086A90B8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LID4096"/>
          </a:p>
        </p:txBody>
      </p:sp>
      <p:sp>
        <p:nvSpPr>
          <p:cNvPr id="6" name="Slide Number Placeholder 5">
            <a:extLst>
              <a:ext uri="{FF2B5EF4-FFF2-40B4-BE49-F238E27FC236}">
                <a16:creationId xmlns:a16="http://schemas.microsoft.com/office/drawing/2014/main" id="{CC401A93-45C4-DFAE-7C48-2112B881BD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D8CE0A3-E7B3-4A5A-BF03-BEC4565FF1ED}" type="slidenum">
              <a:rPr lang="LID4096" smtClean="0"/>
              <a:t>‹#›</a:t>
            </a:fld>
            <a:endParaRPr lang="LID4096"/>
          </a:p>
        </p:txBody>
      </p:sp>
    </p:spTree>
    <p:extLst>
      <p:ext uri="{BB962C8B-B14F-4D97-AF65-F5344CB8AC3E}">
        <p14:creationId xmlns:p14="http://schemas.microsoft.com/office/powerpoint/2010/main" val="153347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LID4096"/>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github.com/alivaezii/mastermindgame/wiki" TargetMode="External"/><Relationship Id="rId4" Type="http://schemas.openxmlformats.org/officeDocument/2006/relationships/hyperlink" Target="https://github.com/alivaezii/mastermindgame"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github.com/alivaezii/mastermindgame/wiki/Product-Backlo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https://github.com/alivaezii/mastermindgame/wiki/Sprint-Backlogs" TargetMode="External"/><Relationship Id="rId4" Type="http://schemas.openxmlformats.org/officeDocument/2006/relationships/hyperlink" Target="https://github.com/alivaezii/mastermindgame/wiki/Agile-Metric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alivaezii/mastermindgame/wiki/Architecture-Overview"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65AE90-EC63-8D23-7815-888F68DAEC1A}"/>
              </a:ext>
            </a:extLst>
          </p:cNvPr>
          <p:cNvSpPr>
            <a:spLocks noGrp="1"/>
          </p:cNvSpPr>
          <p:nvPr>
            <p:ph type="title"/>
          </p:nvPr>
        </p:nvSpPr>
        <p:spPr>
          <a:xfrm>
            <a:off x="6739128" y="638089"/>
            <a:ext cx="4818888" cy="1476801"/>
          </a:xfrm>
        </p:spPr>
        <p:txBody>
          <a:bodyPr anchor="b">
            <a:normAutofit/>
          </a:bodyPr>
          <a:lstStyle/>
          <a:p>
            <a:r>
              <a:rPr lang="de-AT" sz="5000"/>
              <a:t>Mastermind Game </a:t>
            </a:r>
            <a:endParaRPr lang="LID4096" sz="5000"/>
          </a:p>
        </p:txBody>
      </p:sp>
      <p:pic>
        <p:nvPicPr>
          <p:cNvPr id="5" name="Picture 4" descr="A logo for a game&#10;&#10;AI-generated content may be incorrect.">
            <a:extLst>
              <a:ext uri="{FF2B5EF4-FFF2-40B4-BE49-F238E27FC236}">
                <a16:creationId xmlns:a16="http://schemas.microsoft.com/office/drawing/2014/main" id="{8CC6FA84-FC8F-A9D6-C47F-05E039B6F02F}"/>
              </a:ext>
            </a:extLst>
          </p:cNvPr>
          <p:cNvPicPr>
            <a:picLocks noChangeAspect="1"/>
          </p:cNvPicPr>
          <p:nvPr/>
        </p:nvPicPr>
        <p:blipFill>
          <a:blip r:embed="rId3"/>
          <a:stretch>
            <a:fillRect/>
          </a:stretch>
        </p:blipFill>
        <p:spPr>
          <a:xfrm>
            <a:off x="630936" y="1600246"/>
            <a:ext cx="5458968" cy="3657507"/>
          </a:xfrm>
          <a:prstGeom prst="rect">
            <a:avLst/>
          </a:prstGeom>
        </p:spPr>
      </p:pic>
      <p:sp>
        <p:nvSpPr>
          <p:cNvPr id="12"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F639E0-8659-6288-4A83-2370314C9EAA}"/>
              </a:ext>
            </a:extLst>
          </p:cNvPr>
          <p:cNvSpPr>
            <a:spLocks noGrp="1"/>
          </p:cNvSpPr>
          <p:nvPr>
            <p:ph idx="1"/>
          </p:nvPr>
        </p:nvSpPr>
        <p:spPr>
          <a:xfrm>
            <a:off x="6739128" y="2664886"/>
            <a:ext cx="4818888" cy="3550789"/>
          </a:xfrm>
        </p:spPr>
        <p:txBody>
          <a:bodyPr anchor="t">
            <a:normAutofit/>
          </a:bodyPr>
          <a:lstStyle/>
          <a:p>
            <a:pPr marL="0" indent="0">
              <a:buNone/>
            </a:pPr>
            <a:r>
              <a:rPr lang="de-AT" sz="1200" b="1" dirty="0"/>
              <a:t>Software Engineering Project </a:t>
            </a:r>
            <a:r>
              <a:rPr lang="en-GB" sz="1200" b="1" dirty="0"/>
              <a:t>Team</a:t>
            </a:r>
          </a:p>
          <a:p>
            <a:pPr marL="0" indent="0">
              <a:buNone/>
            </a:pPr>
            <a:r>
              <a:rPr lang="en-GB" sz="1200" b="1" dirty="0"/>
              <a:t>Markus Maximus ( Scrum Master) </a:t>
            </a:r>
          </a:p>
          <a:p>
            <a:pPr marL="0" indent="0">
              <a:buNone/>
            </a:pPr>
            <a:r>
              <a:rPr lang="en-GB" sz="1200" b="1" dirty="0"/>
              <a:t>Laurenz Stelzl (Product Owner)</a:t>
            </a:r>
          </a:p>
          <a:p>
            <a:pPr marL="0" indent="0">
              <a:buNone/>
            </a:pPr>
            <a:endParaRPr lang="en-GB" sz="1200" b="1" dirty="0"/>
          </a:p>
          <a:p>
            <a:pPr marL="0" indent="0">
              <a:buNone/>
            </a:pPr>
            <a:r>
              <a:rPr lang="en-GB" sz="1200" b="1" dirty="0"/>
              <a:t>Mohammadali Vaezi – Developer and tester</a:t>
            </a:r>
          </a:p>
          <a:p>
            <a:pPr marL="0" indent="0">
              <a:buNone/>
            </a:pPr>
            <a:r>
              <a:rPr lang="en-GB" sz="1200" b="1" dirty="0"/>
              <a:t>Adnan </a:t>
            </a:r>
            <a:r>
              <a:rPr lang="en-GB" sz="1200" b="1" dirty="0" err="1"/>
              <a:t>Eminovic</a:t>
            </a:r>
            <a:r>
              <a:rPr lang="en-GB" sz="1200" b="1" dirty="0"/>
              <a:t> – Developer </a:t>
            </a:r>
          </a:p>
          <a:p>
            <a:pPr marL="0" indent="0">
              <a:buNone/>
            </a:pPr>
            <a:r>
              <a:rPr lang="en-GB" sz="1200" b="1" dirty="0"/>
              <a:t>Seyed Hossein </a:t>
            </a:r>
            <a:r>
              <a:rPr lang="en-GB" sz="1200" b="1" dirty="0" err="1"/>
              <a:t>Meymandi</a:t>
            </a:r>
            <a:r>
              <a:rPr lang="en-GB" sz="1200" b="1" dirty="0"/>
              <a:t> Nezhad – Developer</a:t>
            </a:r>
          </a:p>
          <a:p>
            <a:pPr marL="0" indent="0">
              <a:buNone/>
            </a:pPr>
            <a:endParaRPr lang="en-GB" sz="1000" dirty="0"/>
          </a:p>
          <a:p>
            <a:pPr marL="0" indent="0">
              <a:buNone/>
            </a:pPr>
            <a:r>
              <a:rPr lang="en-GB" sz="1000" dirty="0"/>
              <a:t>GitHub: </a:t>
            </a:r>
            <a:r>
              <a:rPr lang="en-GB" sz="1000" dirty="0">
                <a:hlinkClick r:id="rId4"/>
              </a:rPr>
              <a:t>https://github.com/alivaezii/mastermindgame</a:t>
            </a:r>
            <a:endParaRPr lang="en-GB" sz="1000" dirty="0"/>
          </a:p>
          <a:p>
            <a:pPr marL="0" indent="0">
              <a:buNone/>
            </a:pPr>
            <a:r>
              <a:rPr lang="en-GB" sz="1000" dirty="0"/>
              <a:t>Wiki: </a:t>
            </a:r>
            <a:r>
              <a:rPr lang="en-GB" sz="1000" dirty="0">
                <a:hlinkClick r:id="rId5"/>
              </a:rPr>
              <a:t>https://github.com/alivaezii/mastermindgame/wiki</a:t>
            </a:r>
            <a:endParaRPr lang="en-GB" sz="1000" dirty="0"/>
          </a:p>
          <a:p>
            <a:pPr marL="0" indent="0">
              <a:buNone/>
            </a:pPr>
            <a:endParaRPr lang="en-GB" sz="1000" dirty="0"/>
          </a:p>
          <a:p>
            <a:pPr marL="0" indent="0">
              <a:buNone/>
            </a:pPr>
            <a:br>
              <a:rPr lang="en-GB" sz="1000" dirty="0"/>
            </a:br>
            <a:endParaRPr lang="LID4096" sz="1000" dirty="0"/>
          </a:p>
        </p:txBody>
      </p:sp>
    </p:spTree>
    <p:extLst>
      <p:ext uri="{BB962C8B-B14F-4D97-AF65-F5344CB8AC3E}">
        <p14:creationId xmlns:p14="http://schemas.microsoft.com/office/powerpoint/2010/main" val="921008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49FB5C3-7336-4FE0-A30C-CC0A3646D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19A6B5CE-CB1D-48EE-8B43-E952235C83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22" name="Rectangle 21">
              <a:extLst>
                <a:ext uri="{FF2B5EF4-FFF2-40B4-BE49-F238E27FC236}">
                  <a16:creationId xmlns:a16="http://schemas.microsoft.com/office/drawing/2014/main" id="{E3F3EAA5-4E15-400B-BBA3-82B3F49A21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2BA2E40-BE9B-4C54-9CDD-40EE804CC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0DA909B4-15FF-46A6-8A7F-7AEF977FE9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517897"/>
            <a:ext cx="11111729" cy="58579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CA1637-A223-ECEC-FA92-0ACBB9C7BF56}"/>
              </a:ext>
            </a:extLst>
          </p:cNvPr>
          <p:cNvSpPr>
            <a:spLocks noGrp="1"/>
          </p:cNvSpPr>
          <p:nvPr>
            <p:ph type="title"/>
          </p:nvPr>
        </p:nvSpPr>
        <p:spPr>
          <a:xfrm>
            <a:off x="1057025" y="922644"/>
            <a:ext cx="5040285" cy="1169585"/>
          </a:xfrm>
        </p:spPr>
        <p:txBody>
          <a:bodyPr anchor="b">
            <a:normAutofit/>
          </a:bodyPr>
          <a:lstStyle/>
          <a:p>
            <a:r>
              <a:rPr lang="en-US" sz="3100"/>
              <a:t>CI/CD &amp; Docker: Automated Quality &amp; Delivery</a:t>
            </a:r>
            <a:endParaRPr lang="LID4096" sz="3100"/>
          </a:p>
        </p:txBody>
      </p:sp>
      <p:sp>
        <p:nvSpPr>
          <p:cNvPr id="27" name="Rectangle 26">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55714" y="2263365"/>
            <a:ext cx="49377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D8C84B1-19A3-820A-588F-0B517E230F72}"/>
              </a:ext>
            </a:extLst>
          </p:cNvPr>
          <p:cNvSpPr>
            <a:spLocks noGrp="1"/>
          </p:cNvSpPr>
          <p:nvPr>
            <p:ph idx="1"/>
          </p:nvPr>
        </p:nvSpPr>
        <p:spPr>
          <a:xfrm>
            <a:off x="1055715" y="2508105"/>
            <a:ext cx="5040285" cy="3632493"/>
          </a:xfrm>
        </p:spPr>
        <p:txBody>
          <a:bodyPr anchor="ctr">
            <a:normAutofit/>
          </a:bodyPr>
          <a:lstStyle/>
          <a:p>
            <a:r>
              <a:rPr lang="en-US" sz="1900" b="1"/>
              <a:t>CI/CD (GitHub Actions)</a:t>
            </a:r>
            <a:endParaRPr lang="en-US" sz="1900"/>
          </a:p>
          <a:p>
            <a:r>
              <a:rPr lang="en-US" sz="1900"/>
              <a:t>Automated checks on every Pull Request</a:t>
            </a:r>
          </a:p>
          <a:p>
            <a:r>
              <a:rPr lang="en-US" sz="1900"/>
              <a:t>Linting, formatting, and tests executed automatically</a:t>
            </a:r>
          </a:p>
          <a:p>
            <a:r>
              <a:rPr lang="en-US" sz="1900"/>
              <a:t>Only green builds can be merged into main</a:t>
            </a:r>
          </a:p>
          <a:p>
            <a:r>
              <a:rPr lang="en-US" sz="1900" b="1"/>
              <a:t>Docker</a:t>
            </a:r>
            <a:endParaRPr lang="en-US" sz="1900"/>
          </a:p>
          <a:p>
            <a:r>
              <a:rPr lang="en-US" sz="1900"/>
              <a:t>Reproducible CLI runtime</a:t>
            </a:r>
          </a:p>
          <a:p>
            <a:r>
              <a:rPr lang="en-US" sz="1900"/>
              <a:t>No local setup required</a:t>
            </a:r>
          </a:p>
          <a:p>
            <a:r>
              <a:rPr lang="en-US" sz="1900"/>
              <a:t>Same behavior on all machines</a:t>
            </a:r>
          </a:p>
          <a:p>
            <a:endParaRPr lang="LID4096" sz="1900"/>
          </a:p>
        </p:txBody>
      </p:sp>
      <p:pic>
        <p:nvPicPr>
          <p:cNvPr id="5" name="Picture 4" descr="A screenshot of a computer&#10;&#10;AI-generated content may be incorrect.">
            <a:extLst>
              <a:ext uri="{FF2B5EF4-FFF2-40B4-BE49-F238E27FC236}">
                <a16:creationId xmlns:a16="http://schemas.microsoft.com/office/drawing/2014/main" id="{EE065269-D0EC-973C-1BC9-0C3ED6EE7FE6}"/>
              </a:ext>
            </a:extLst>
          </p:cNvPr>
          <p:cNvPicPr>
            <a:picLocks noChangeAspect="1"/>
          </p:cNvPicPr>
          <p:nvPr/>
        </p:nvPicPr>
        <p:blipFill>
          <a:blip r:embed="rId3"/>
          <a:stretch>
            <a:fillRect/>
          </a:stretch>
        </p:blipFill>
        <p:spPr>
          <a:xfrm>
            <a:off x="6946667" y="989537"/>
            <a:ext cx="4389120" cy="2150669"/>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819D51BA-E87F-683D-0349-BC9585D494C1}"/>
              </a:ext>
            </a:extLst>
          </p:cNvPr>
          <p:cNvPicPr>
            <a:picLocks noChangeAspect="1"/>
          </p:cNvPicPr>
          <p:nvPr/>
        </p:nvPicPr>
        <p:blipFill>
          <a:blip r:embed="rId4"/>
          <a:stretch>
            <a:fillRect/>
          </a:stretch>
        </p:blipFill>
        <p:spPr>
          <a:xfrm>
            <a:off x="6946667" y="3889082"/>
            <a:ext cx="4389120" cy="1953157"/>
          </a:xfrm>
          <a:prstGeom prst="rect">
            <a:avLst/>
          </a:prstGeom>
        </p:spPr>
      </p:pic>
    </p:spTree>
    <p:extLst>
      <p:ext uri="{BB962C8B-B14F-4D97-AF65-F5344CB8AC3E}">
        <p14:creationId xmlns:p14="http://schemas.microsoft.com/office/powerpoint/2010/main" val="3895792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7E0E5F-B962-3AC0-CBEE-6B9CFD474410}"/>
              </a:ext>
            </a:extLst>
          </p:cNvPr>
          <p:cNvSpPr>
            <a:spLocks noGrp="1"/>
          </p:cNvSpPr>
          <p:nvPr>
            <p:ph type="title"/>
          </p:nvPr>
        </p:nvSpPr>
        <p:spPr>
          <a:xfrm>
            <a:off x="6739128" y="638089"/>
            <a:ext cx="4818888" cy="1476801"/>
          </a:xfrm>
        </p:spPr>
        <p:txBody>
          <a:bodyPr anchor="b">
            <a:normAutofit/>
          </a:bodyPr>
          <a:lstStyle/>
          <a:p>
            <a:r>
              <a:rPr lang="en-US" sz="4600"/>
              <a:t>Project Overview &amp; Product Backlog</a:t>
            </a:r>
            <a:endParaRPr lang="LID4096" sz="4600"/>
          </a:p>
        </p:txBody>
      </p:sp>
      <p:pic>
        <p:nvPicPr>
          <p:cNvPr id="5" name="Picture 4" descr="A screen shot of a graph&#10;&#10;AI-generated content may be incorrect.">
            <a:extLst>
              <a:ext uri="{FF2B5EF4-FFF2-40B4-BE49-F238E27FC236}">
                <a16:creationId xmlns:a16="http://schemas.microsoft.com/office/drawing/2014/main" id="{615852E0-7B56-345C-EDED-13B0D0313254}"/>
              </a:ext>
            </a:extLst>
          </p:cNvPr>
          <p:cNvPicPr>
            <a:picLocks noChangeAspect="1"/>
          </p:cNvPicPr>
          <p:nvPr/>
        </p:nvPicPr>
        <p:blipFill>
          <a:blip r:embed="rId3"/>
          <a:stretch>
            <a:fillRect/>
          </a:stretch>
        </p:blipFill>
        <p:spPr>
          <a:xfrm>
            <a:off x="630936" y="1047525"/>
            <a:ext cx="5458968" cy="4762950"/>
          </a:xfrm>
          <a:prstGeom prst="rect">
            <a:avLst/>
          </a:prstGeom>
        </p:spPr>
      </p:pic>
      <p:sp>
        <p:nvSpPr>
          <p:cNvPr id="12"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C088483-05B0-EBB9-F32A-E40E06BCF627}"/>
              </a:ext>
            </a:extLst>
          </p:cNvPr>
          <p:cNvSpPr>
            <a:spLocks noGrp="1"/>
          </p:cNvSpPr>
          <p:nvPr>
            <p:ph idx="1"/>
          </p:nvPr>
        </p:nvSpPr>
        <p:spPr>
          <a:xfrm>
            <a:off x="6739128" y="2664886"/>
            <a:ext cx="4818888" cy="3550789"/>
          </a:xfrm>
        </p:spPr>
        <p:txBody>
          <a:bodyPr anchor="t">
            <a:normAutofit/>
          </a:bodyPr>
          <a:lstStyle/>
          <a:p>
            <a:pPr marL="0" indent="0">
              <a:buNone/>
            </a:pPr>
            <a:r>
              <a:rPr lang="en-US" sz="2000" dirty="0"/>
              <a:t>The goal of this project is to design and implement a digital version of the Mastermind game that follows Agile principles.</a:t>
            </a:r>
          </a:p>
          <a:p>
            <a:pPr marL="0" indent="0">
              <a:buNone/>
            </a:pPr>
            <a:r>
              <a:rPr lang="en-US" sz="2000" dirty="0"/>
              <a:t>The project includes a game engine, a CLI, a GUI prototype, automated tests, CI/CD, and complete documentation.</a:t>
            </a:r>
          </a:p>
          <a:p>
            <a:pPr marL="0" indent="0">
              <a:buNone/>
            </a:pPr>
            <a:endParaRPr lang="en-US" sz="2000" dirty="0"/>
          </a:p>
          <a:p>
            <a:pPr marL="0" indent="0">
              <a:buNone/>
            </a:pPr>
            <a:r>
              <a:rPr lang="en-US" sz="2000" b="1" dirty="0"/>
              <a:t>GitHub Wiki: Product Backlog:</a:t>
            </a:r>
            <a:br>
              <a:rPr lang="en-US" sz="2000" dirty="0"/>
            </a:br>
            <a:r>
              <a:rPr lang="en-US" sz="2000" i="1" dirty="0">
                <a:hlinkClick r:id="rId4"/>
              </a:rPr>
              <a:t>https://github.com/alivaezii/mastermindgame/wiki/Product-Backlog</a:t>
            </a:r>
            <a:endParaRPr lang="en-US" sz="2000" i="1" dirty="0"/>
          </a:p>
          <a:p>
            <a:pPr marL="0" indent="0">
              <a:buNone/>
            </a:pPr>
            <a:endParaRPr lang="LID4096" sz="2000" dirty="0"/>
          </a:p>
        </p:txBody>
      </p:sp>
    </p:spTree>
    <p:extLst>
      <p:ext uri="{BB962C8B-B14F-4D97-AF65-F5344CB8AC3E}">
        <p14:creationId xmlns:p14="http://schemas.microsoft.com/office/powerpoint/2010/main" val="8112629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3B475F8-50AE-46A0-9943-B2B63183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6FB2D0-053C-6217-6E77-FD6C34A35D40}"/>
              </a:ext>
            </a:extLst>
          </p:cNvPr>
          <p:cNvSpPr>
            <a:spLocks noGrp="1"/>
          </p:cNvSpPr>
          <p:nvPr>
            <p:ph type="title"/>
          </p:nvPr>
        </p:nvSpPr>
        <p:spPr>
          <a:xfrm>
            <a:off x="612648" y="365125"/>
            <a:ext cx="6986015" cy="1776484"/>
          </a:xfrm>
        </p:spPr>
        <p:txBody>
          <a:bodyPr anchor="b">
            <a:normAutofit/>
          </a:bodyPr>
          <a:lstStyle/>
          <a:p>
            <a:r>
              <a:rPr lang="en-US" sz="5400"/>
              <a:t>Scrum Process &amp; Team Coordination</a:t>
            </a:r>
            <a:endParaRPr lang="LID4096" sz="5400"/>
          </a:p>
        </p:txBody>
      </p:sp>
      <p:pic>
        <p:nvPicPr>
          <p:cNvPr id="7" name="Picture 6" descr="A graph with numbers and a line&#10;&#10;AI-generated content may be incorrect.">
            <a:extLst>
              <a:ext uri="{FF2B5EF4-FFF2-40B4-BE49-F238E27FC236}">
                <a16:creationId xmlns:a16="http://schemas.microsoft.com/office/drawing/2014/main" id="{09457145-A415-8018-AE56-7E70A9C1BF65}"/>
              </a:ext>
            </a:extLst>
          </p:cNvPr>
          <p:cNvPicPr>
            <a:picLocks noChangeAspect="1"/>
          </p:cNvPicPr>
          <p:nvPr/>
        </p:nvPicPr>
        <p:blipFill>
          <a:blip r:embed="rId3"/>
          <a:stretch>
            <a:fillRect/>
          </a:stretch>
        </p:blipFill>
        <p:spPr>
          <a:xfrm>
            <a:off x="8668693" y="261991"/>
            <a:ext cx="2953468" cy="1890220"/>
          </a:xfrm>
          <a:prstGeom prst="rect">
            <a:avLst/>
          </a:prstGeom>
        </p:spPr>
      </p:pic>
      <p:sp>
        <p:nvSpPr>
          <p:cNvPr id="18" name="sketch line">
            <a:extLst>
              <a:ext uri="{FF2B5EF4-FFF2-40B4-BE49-F238E27FC236}">
                <a16:creationId xmlns:a16="http://schemas.microsoft.com/office/drawing/2014/main" id="{75F6FDB4-2351-48C2-A863-2364A0234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31569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F34276F-3D12-3622-0C85-9C4556737F10}"/>
              </a:ext>
            </a:extLst>
          </p:cNvPr>
          <p:cNvSpPr>
            <a:spLocks noGrp="1"/>
          </p:cNvSpPr>
          <p:nvPr>
            <p:ph idx="1"/>
          </p:nvPr>
        </p:nvSpPr>
        <p:spPr>
          <a:xfrm>
            <a:off x="612648" y="2504819"/>
            <a:ext cx="6986016" cy="3672144"/>
          </a:xfrm>
        </p:spPr>
        <p:txBody>
          <a:bodyPr>
            <a:normAutofit/>
          </a:bodyPr>
          <a:lstStyle/>
          <a:p>
            <a:r>
              <a:rPr lang="en-US" sz="1700" dirty="0"/>
              <a:t>Scrum framework with three sprints</a:t>
            </a:r>
          </a:p>
          <a:p>
            <a:r>
              <a:rPr lang="en-US" sz="1700" dirty="0"/>
              <a:t>Sprint Planning, Review, Retrospective</a:t>
            </a:r>
          </a:p>
          <a:p>
            <a:r>
              <a:rPr lang="en-US" sz="1700" dirty="0"/>
              <a:t>Online ceremonies due to exam schedule</a:t>
            </a:r>
          </a:p>
          <a:p>
            <a:r>
              <a:rPr lang="en-US" sz="1700" dirty="0"/>
              <a:t>Technology decision: Java → Python</a:t>
            </a:r>
          </a:p>
          <a:p>
            <a:r>
              <a:rPr lang="en-US" sz="1700" dirty="0"/>
              <a:t>Story Points estimation using Planning Poker</a:t>
            </a:r>
          </a:p>
          <a:p>
            <a:r>
              <a:rPr lang="en-US" sz="1700" dirty="0"/>
              <a:t>Full documentation in Wiki (Sprints &amp; Retros)</a:t>
            </a:r>
          </a:p>
          <a:p>
            <a:pPr marL="0" indent="0">
              <a:buNone/>
            </a:pPr>
            <a:endParaRPr lang="en-US" sz="1700" dirty="0"/>
          </a:p>
          <a:p>
            <a:pPr marL="0" indent="0">
              <a:buNone/>
            </a:pPr>
            <a:r>
              <a:rPr lang="en-US" sz="1700" dirty="0">
                <a:hlinkClick r:id="rId4"/>
              </a:rPr>
              <a:t>https://github.com/alivaezii/mastermindgame/wiki/Agile-Metrics</a:t>
            </a:r>
            <a:endParaRPr lang="en-US" sz="1700" dirty="0"/>
          </a:p>
          <a:p>
            <a:pPr marL="0" indent="0">
              <a:buNone/>
            </a:pPr>
            <a:r>
              <a:rPr lang="en-US" sz="1700" dirty="0">
                <a:hlinkClick r:id="rId5"/>
              </a:rPr>
              <a:t>https://github.com/alivaezii/mastermindgame/wiki/Sprint-Backlogs</a:t>
            </a:r>
            <a:endParaRPr lang="en-US" sz="1700" dirty="0"/>
          </a:p>
          <a:p>
            <a:pPr marL="0" indent="0">
              <a:buNone/>
            </a:pPr>
            <a:endParaRPr lang="LID4096" sz="1700" dirty="0"/>
          </a:p>
        </p:txBody>
      </p:sp>
      <p:pic>
        <p:nvPicPr>
          <p:cNvPr id="11" name="Picture 10" descr="A graph with a line and numbers&#10;&#10;AI-generated content may be incorrect.">
            <a:extLst>
              <a:ext uri="{FF2B5EF4-FFF2-40B4-BE49-F238E27FC236}">
                <a16:creationId xmlns:a16="http://schemas.microsoft.com/office/drawing/2014/main" id="{F01CADA3-4469-E01D-CA89-63F5A7E7C55B}"/>
              </a:ext>
            </a:extLst>
          </p:cNvPr>
          <p:cNvPicPr>
            <a:picLocks noChangeAspect="1"/>
          </p:cNvPicPr>
          <p:nvPr/>
        </p:nvPicPr>
        <p:blipFill>
          <a:blip r:embed="rId6"/>
          <a:stretch>
            <a:fillRect/>
          </a:stretch>
        </p:blipFill>
        <p:spPr>
          <a:xfrm>
            <a:off x="8692275" y="2310086"/>
            <a:ext cx="2908031" cy="1890220"/>
          </a:xfrm>
          <a:prstGeom prst="rect">
            <a:avLst/>
          </a:prstGeom>
        </p:spPr>
      </p:pic>
      <p:pic>
        <p:nvPicPr>
          <p:cNvPr id="9" name="Picture 8" descr="A green line graph with numbers and a green line&#10;&#10;AI-generated content may be incorrect.">
            <a:extLst>
              <a:ext uri="{FF2B5EF4-FFF2-40B4-BE49-F238E27FC236}">
                <a16:creationId xmlns:a16="http://schemas.microsoft.com/office/drawing/2014/main" id="{3AA3D955-0247-0309-5F34-86E8152A0B49}"/>
              </a:ext>
            </a:extLst>
          </p:cNvPr>
          <p:cNvPicPr>
            <a:picLocks noChangeAspect="1"/>
          </p:cNvPicPr>
          <p:nvPr/>
        </p:nvPicPr>
        <p:blipFill>
          <a:blip r:embed="rId7"/>
          <a:stretch>
            <a:fillRect/>
          </a:stretch>
        </p:blipFill>
        <p:spPr>
          <a:xfrm>
            <a:off x="8675302" y="4358181"/>
            <a:ext cx="2941977" cy="1890220"/>
          </a:xfrm>
          <a:prstGeom prst="rect">
            <a:avLst/>
          </a:prstGeom>
        </p:spPr>
      </p:pic>
    </p:spTree>
    <p:extLst>
      <p:ext uri="{BB962C8B-B14F-4D97-AF65-F5344CB8AC3E}">
        <p14:creationId xmlns:p14="http://schemas.microsoft.com/office/powerpoint/2010/main" val="26440143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BB574-E450-C06A-5BC3-F048306D1E85}"/>
              </a:ext>
            </a:extLst>
          </p:cNvPr>
          <p:cNvSpPr>
            <a:spLocks noGrp="1"/>
          </p:cNvSpPr>
          <p:nvPr>
            <p:ph type="title"/>
          </p:nvPr>
        </p:nvSpPr>
        <p:spPr>
          <a:xfrm>
            <a:off x="4465297" y="647700"/>
            <a:ext cx="3259479" cy="5557838"/>
          </a:xfrm>
        </p:spPr>
        <p:txBody>
          <a:bodyPr anchor="ctr">
            <a:normAutofit/>
          </a:bodyPr>
          <a:lstStyle/>
          <a:p>
            <a:r>
              <a:rPr lang="en-US" sz="3600" dirty="0"/>
              <a:t>System Architecture &amp; Design Decisions</a:t>
            </a:r>
            <a:endParaRPr lang="LID4096" sz="3600" dirty="0"/>
          </a:p>
        </p:txBody>
      </p:sp>
      <p:pic>
        <p:nvPicPr>
          <p:cNvPr id="5" name="Picture 4" descr="A diagram of a software development&#10;&#10;AI-generated content may be incorrect.">
            <a:extLst>
              <a:ext uri="{FF2B5EF4-FFF2-40B4-BE49-F238E27FC236}">
                <a16:creationId xmlns:a16="http://schemas.microsoft.com/office/drawing/2014/main" id="{7541ADD5-60E3-7901-DBE2-96F9D5CE9E53}"/>
              </a:ext>
            </a:extLst>
          </p:cNvPr>
          <p:cNvPicPr>
            <a:picLocks noChangeAspect="1"/>
          </p:cNvPicPr>
          <p:nvPr/>
        </p:nvPicPr>
        <p:blipFill>
          <a:blip r:embed="rId3">
            <a:extLst>
              <a:ext uri="{28A0092B-C50C-407E-A947-70E740481C1C}">
                <a14:useLocalDpi xmlns:a14="http://schemas.microsoft.com/office/drawing/2010/main" val="0"/>
              </a:ext>
            </a:extLst>
          </a:blip>
          <a:srcRect r="27096" b="3"/>
          <a:stretch>
            <a:fillRect/>
          </a:stretch>
        </p:blipFill>
        <p:spPr>
          <a:xfrm>
            <a:off x="105207" y="487179"/>
            <a:ext cx="3753089" cy="5194093"/>
          </a:xfrm>
          <a:custGeom>
            <a:avLst/>
            <a:gdLst/>
            <a:ahLst/>
            <a:cxnLst/>
            <a:rect l="l" t="t" r="r" b="b"/>
            <a:pathLst>
              <a:path w="4143564" h="6856413">
                <a:moveTo>
                  <a:pt x="0" y="0"/>
                </a:moveTo>
                <a:lnTo>
                  <a:pt x="4141667" y="0"/>
                </a:lnTo>
                <a:lnTo>
                  <a:pt x="4141086" y="145208"/>
                </a:lnTo>
                <a:cubicBezTo>
                  <a:pt x="4109790" y="1611281"/>
                  <a:pt x="3796834" y="3077353"/>
                  <a:pt x="4047199" y="4543426"/>
                </a:cubicBezTo>
                <a:cubicBezTo>
                  <a:pt x="4172382" y="5276463"/>
                  <a:pt x="4156734" y="6009499"/>
                  <a:pt x="4105878" y="6742536"/>
                </a:cubicBezTo>
                <a:lnTo>
                  <a:pt x="4096763" y="6856413"/>
                </a:lnTo>
                <a:lnTo>
                  <a:pt x="0" y="6856413"/>
                </a:lnTo>
                <a:close/>
              </a:path>
            </a:pathLst>
          </a:custGeom>
        </p:spPr>
      </p:pic>
      <p:sp>
        <p:nvSpPr>
          <p:cNvPr id="3" name="Content Placeholder 2">
            <a:extLst>
              <a:ext uri="{FF2B5EF4-FFF2-40B4-BE49-F238E27FC236}">
                <a16:creationId xmlns:a16="http://schemas.microsoft.com/office/drawing/2014/main" id="{2B9F1164-C14B-C058-B974-8A37BBD7B785}"/>
              </a:ext>
            </a:extLst>
          </p:cNvPr>
          <p:cNvSpPr>
            <a:spLocks noGrp="1"/>
          </p:cNvSpPr>
          <p:nvPr>
            <p:ph idx="1"/>
          </p:nvPr>
        </p:nvSpPr>
        <p:spPr>
          <a:xfrm>
            <a:off x="8046509" y="647700"/>
            <a:ext cx="3662891" cy="5557838"/>
          </a:xfrm>
        </p:spPr>
        <p:txBody>
          <a:bodyPr anchor="ctr">
            <a:normAutofit/>
          </a:bodyPr>
          <a:lstStyle/>
          <a:p>
            <a:r>
              <a:rPr lang="en-US" sz="1800"/>
              <a:t>Modular architecture with clear separation of concerns</a:t>
            </a:r>
          </a:p>
          <a:p>
            <a:r>
              <a:rPr lang="en-US" sz="1800"/>
              <a:t>Core game logic independent from UI and infrastructure</a:t>
            </a:r>
          </a:p>
          <a:p>
            <a:r>
              <a:rPr lang="en-US" sz="1800"/>
              <a:t>Designed for testability, extensibility, and maintainability</a:t>
            </a:r>
          </a:p>
          <a:p>
            <a:r>
              <a:rPr lang="en-US" sz="1800"/>
              <a:t>Main Architectural Modules</a:t>
            </a:r>
          </a:p>
          <a:p>
            <a:r>
              <a:rPr lang="en-US" sz="1800"/>
              <a:t>Game Engine (core logic)</a:t>
            </a:r>
          </a:p>
          <a:p>
            <a:r>
              <a:rPr lang="en-US" sz="1800"/>
              <a:t>CLI Interface</a:t>
            </a:r>
          </a:p>
          <a:p>
            <a:r>
              <a:rPr lang="en-US" sz="1800"/>
              <a:t>GUI Prototype Test Suite</a:t>
            </a:r>
          </a:p>
          <a:p>
            <a:r>
              <a:rPr lang="en-US" sz="1800"/>
              <a:t>CI/CD &amp; Docker Infrastructure</a:t>
            </a:r>
          </a:p>
          <a:p>
            <a:r>
              <a:rPr lang="en-US" sz="1800"/>
              <a:t>Relation to Course Content</a:t>
            </a:r>
          </a:p>
          <a:p>
            <a:r>
              <a:rPr lang="en-US" sz="1800"/>
              <a:t>Layered architecture</a:t>
            </a:r>
          </a:p>
          <a:p>
            <a:r>
              <a:rPr lang="en-US" sz="1800"/>
              <a:t>Model–View separation</a:t>
            </a:r>
          </a:p>
          <a:p>
            <a:r>
              <a:rPr lang="en-US" sz="1800"/>
              <a:t>Use of basic design patterns</a:t>
            </a:r>
            <a:endParaRPr lang="LID4096" sz="1800"/>
          </a:p>
        </p:txBody>
      </p:sp>
    </p:spTree>
    <p:extLst>
      <p:ext uri="{BB962C8B-B14F-4D97-AF65-F5344CB8AC3E}">
        <p14:creationId xmlns:p14="http://schemas.microsoft.com/office/powerpoint/2010/main" val="102537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7F53CD-1A1B-0D8B-A27C-A51386F84165}"/>
              </a:ext>
            </a:extLst>
          </p:cNvPr>
          <p:cNvSpPr>
            <a:spLocks noGrp="1"/>
          </p:cNvSpPr>
          <p:nvPr>
            <p:ph type="title"/>
          </p:nvPr>
        </p:nvSpPr>
        <p:spPr>
          <a:xfrm>
            <a:off x="630936" y="640080"/>
            <a:ext cx="4818888" cy="1481328"/>
          </a:xfrm>
        </p:spPr>
        <p:txBody>
          <a:bodyPr anchor="b">
            <a:normAutofit/>
          </a:bodyPr>
          <a:lstStyle/>
          <a:p>
            <a:r>
              <a:rPr lang="en-US" sz="5000"/>
              <a:t>Design Patterns Used</a:t>
            </a:r>
            <a:endParaRPr lang="LID4096" sz="5000"/>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4C43C94-B09E-2A97-FFAC-F3275FA3EDDD}"/>
              </a:ext>
            </a:extLst>
          </p:cNvPr>
          <p:cNvSpPr>
            <a:spLocks noGrp="1"/>
          </p:cNvSpPr>
          <p:nvPr>
            <p:ph idx="1"/>
          </p:nvPr>
        </p:nvSpPr>
        <p:spPr>
          <a:xfrm>
            <a:off x="630936" y="2660904"/>
            <a:ext cx="4818888" cy="3547872"/>
          </a:xfrm>
        </p:spPr>
        <p:txBody>
          <a:bodyPr anchor="t">
            <a:normAutofit lnSpcReduction="10000"/>
          </a:bodyPr>
          <a:lstStyle/>
          <a:p>
            <a:r>
              <a:rPr lang="en-US" sz="1700" b="1" dirty="0"/>
              <a:t>Applied Design Patterns</a:t>
            </a:r>
            <a:endParaRPr lang="en-US" sz="1700" dirty="0"/>
          </a:p>
          <a:p>
            <a:r>
              <a:rPr lang="en-US" sz="1700" dirty="0"/>
              <a:t>Strategy-like behavior for rules configuration</a:t>
            </a:r>
          </a:p>
          <a:p>
            <a:r>
              <a:rPr lang="en-US" sz="1700" dirty="0"/>
              <a:t>Factory-style logic for secret generation</a:t>
            </a:r>
          </a:p>
          <a:p>
            <a:r>
              <a:rPr lang="en-US" sz="1700" dirty="0"/>
              <a:t>Single Responsibility Principle across modules</a:t>
            </a:r>
          </a:p>
          <a:p>
            <a:r>
              <a:rPr lang="en-US" sz="1700" b="1" dirty="0"/>
              <a:t>Why Patterns Were Useful</a:t>
            </a:r>
            <a:endParaRPr lang="en-US" sz="1700" dirty="0"/>
          </a:p>
          <a:p>
            <a:r>
              <a:rPr lang="en-US" sz="1700" dirty="0"/>
              <a:t>Reduced coupling between components</a:t>
            </a:r>
          </a:p>
          <a:p>
            <a:r>
              <a:rPr lang="en-US" sz="1700" dirty="0"/>
              <a:t>Easier refactoring and testing</a:t>
            </a:r>
          </a:p>
          <a:p>
            <a:r>
              <a:rPr lang="en-US" sz="1700" dirty="0"/>
              <a:t>Clear mapping to theoretical concepts from lectures</a:t>
            </a:r>
          </a:p>
          <a:p>
            <a:pPr marL="0" indent="0">
              <a:buNone/>
            </a:pPr>
            <a:r>
              <a:rPr lang="en-US" sz="1700" dirty="0">
                <a:hlinkClick r:id="rId3"/>
              </a:rPr>
              <a:t>https://github.com/alivaezii/mastermindgame/wiki/Architecture-Overview</a:t>
            </a:r>
            <a:endParaRPr lang="en-US" sz="1700" dirty="0"/>
          </a:p>
          <a:p>
            <a:endParaRPr lang="en-US" sz="1700" dirty="0"/>
          </a:p>
          <a:p>
            <a:endParaRPr lang="LID4096" sz="1700" dirty="0"/>
          </a:p>
        </p:txBody>
      </p:sp>
      <p:pic>
        <p:nvPicPr>
          <p:cNvPr id="5" name="Picture 4" descr="A diagram of a software program&#10;&#10;AI-generated content may be incorrect.">
            <a:extLst>
              <a:ext uri="{FF2B5EF4-FFF2-40B4-BE49-F238E27FC236}">
                <a16:creationId xmlns:a16="http://schemas.microsoft.com/office/drawing/2014/main" id="{409B7918-D7F2-FE9F-BE10-4A848709A51A}"/>
              </a:ext>
            </a:extLst>
          </p:cNvPr>
          <p:cNvPicPr>
            <a:picLocks noChangeAspect="1"/>
          </p:cNvPicPr>
          <p:nvPr/>
        </p:nvPicPr>
        <p:blipFill>
          <a:blip r:embed="rId4"/>
          <a:stretch>
            <a:fillRect/>
          </a:stretch>
        </p:blipFill>
        <p:spPr>
          <a:xfrm>
            <a:off x="6604368" y="640080"/>
            <a:ext cx="4448328" cy="5577840"/>
          </a:xfrm>
          <a:prstGeom prst="rect">
            <a:avLst/>
          </a:prstGeom>
        </p:spPr>
      </p:pic>
    </p:spTree>
    <p:extLst>
      <p:ext uri="{BB962C8B-B14F-4D97-AF65-F5344CB8AC3E}">
        <p14:creationId xmlns:p14="http://schemas.microsoft.com/office/powerpoint/2010/main" val="29757486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B1A7F9-D3CD-1CBE-C13D-C5D3791A441D}"/>
              </a:ext>
            </a:extLst>
          </p:cNvPr>
          <p:cNvSpPr>
            <a:spLocks noGrp="1"/>
          </p:cNvSpPr>
          <p:nvPr>
            <p:ph type="title"/>
          </p:nvPr>
        </p:nvSpPr>
        <p:spPr>
          <a:xfrm>
            <a:off x="630936" y="640080"/>
            <a:ext cx="4818888" cy="1481328"/>
          </a:xfrm>
        </p:spPr>
        <p:txBody>
          <a:bodyPr anchor="b">
            <a:normAutofit/>
          </a:bodyPr>
          <a:lstStyle/>
          <a:p>
            <a:r>
              <a:rPr lang="en-GB" sz="3800"/>
              <a:t>Refactoring &amp; Architectural Evolution</a:t>
            </a:r>
            <a:endParaRPr lang="LID4096" sz="3800"/>
          </a:p>
        </p:txBody>
      </p:sp>
      <p:sp>
        <p:nvSpPr>
          <p:cNvPr id="12"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4976F3E-2BAF-ED95-CB7E-A41077B6BD80}"/>
              </a:ext>
            </a:extLst>
          </p:cNvPr>
          <p:cNvSpPr>
            <a:spLocks noGrp="1"/>
          </p:cNvSpPr>
          <p:nvPr>
            <p:ph idx="1"/>
          </p:nvPr>
        </p:nvSpPr>
        <p:spPr>
          <a:xfrm>
            <a:off x="630936" y="2660904"/>
            <a:ext cx="4818888" cy="3547872"/>
          </a:xfrm>
        </p:spPr>
        <p:txBody>
          <a:bodyPr anchor="t">
            <a:normAutofit/>
          </a:bodyPr>
          <a:lstStyle/>
          <a:p>
            <a:r>
              <a:rPr lang="en-US" sz="1700" b="1"/>
              <a:t>Refactoring Decisions</a:t>
            </a:r>
            <a:endParaRPr lang="en-US" sz="1700"/>
          </a:p>
          <a:p>
            <a:r>
              <a:rPr lang="en-US" sz="1700"/>
              <a:t>Initial Java-based approach replaced by Python</a:t>
            </a:r>
          </a:p>
          <a:p>
            <a:r>
              <a:rPr lang="en-US" sz="1700"/>
              <a:t>Refactoring driven by complexity and maintainability</a:t>
            </a:r>
          </a:p>
          <a:p>
            <a:r>
              <a:rPr lang="en-US" sz="1700"/>
              <a:t>Continuous cleanup during Sprint 2</a:t>
            </a:r>
          </a:p>
          <a:p>
            <a:r>
              <a:rPr lang="en-US" sz="1700" b="1"/>
              <a:t>Reasons for Refactoring</a:t>
            </a:r>
            <a:endParaRPr lang="en-US" sz="1700"/>
          </a:p>
          <a:p>
            <a:r>
              <a:rPr lang="en-US" sz="1700"/>
              <a:t>Improve readability and structure</a:t>
            </a:r>
          </a:p>
          <a:p>
            <a:r>
              <a:rPr lang="en-US" sz="1700"/>
              <a:t>Reduce unnecessary complexity</a:t>
            </a:r>
          </a:p>
          <a:p>
            <a:r>
              <a:rPr lang="en-US" sz="1700"/>
              <a:t>Support faster development and testing</a:t>
            </a:r>
          </a:p>
          <a:p>
            <a:endParaRPr lang="LID4096" sz="1700"/>
          </a:p>
        </p:txBody>
      </p:sp>
      <p:pic>
        <p:nvPicPr>
          <p:cNvPr id="5" name="Picture 4" descr="A screenshot of a computer game&#10;&#10;AI-generated content may be incorrect.">
            <a:extLst>
              <a:ext uri="{FF2B5EF4-FFF2-40B4-BE49-F238E27FC236}">
                <a16:creationId xmlns:a16="http://schemas.microsoft.com/office/drawing/2014/main" id="{9F82D5B0-CC92-EB84-2B9B-0ABC8639BA12}"/>
              </a:ext>
            </a:extLst>
          </p:cNvPr>
          <p:cNvPicPr>
            <a:picLocks noChangeAspect="1"/>
          </p:cNvPicPr>
          <p:nvPr/>
        </p:nvPicPr>
        <p:blipFill>
          <a:blip r:embed="rId3"/>
          <a:stretch>
            <a:fillRect/>
          </a:stretch>
        </p:blipFill>
        <p:spPr>
          <a:xfrm>
            <a:off x="6099048" y="706340"/>
            <a:ext cx="5458968" cy="5445319"/>
          </a:xfrm>
          <a:prstGeom prst="rect">
            <a:avLst/>
          </a:prstGeom>
        </p:spPr>
      </p:pic>
    </p:spTree>
    <p:extLst>
      <p:ext uri="{BB962C8B-B14F-4D97-AF65-F5344CB8AC3E}">
        <p14:creationId xmlns:p14="http://schemas.microsoft.com/office/powerpoint/2010/main" val="4276798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F99F1B3A-7958-2B4C-3A15-DB1ACBA6BE67}"/>
              </a:ext>
            </a:extLst>
          </p:cNvPr>
          <p:cNvGraphicFramePr>
            <a:graphicFrameLocks noGrp="1"/>
          </p:cNvGraphicFramePr>
          <p:nvPr>
            <p:extLst>
              <p:ext uri="{D42A27DB-BD31-4B8C-83A1-F6EECF244321}">
                <p14:modId xmlns:p14="http://schemas.microsoft.com/office/powerpoint/2010/main" val="566452983"/>
              </p:ext>
            </p:extLst>
          </p:nvPr>
        </p:nvGraphicFramePr>
        <p:xfrm>
          <a:off x="643467" y="1036828"/>
          <a:ext cx="10833193" cy="4784355"/>
        </p:xfrm>
        <a:graphic>
          <a:graphicData uri="http://schemas.openxmlformats.org/drawingml/2006/table">
            <a:tbl>
              <a:tblPr firstRow="1" bandRow="1"/>
              <a:tblGrid>
                <a:gridCol w="1359798">
                  <a:extLst>
                    <a:ext uri="{9D8B030D-6E8A-4147-A177-3AD203B41FA5}">
                      <a16:colId xmlns:a16="http://schemas.microsoft.com/office/drawing/2014/main" val="533055968"/>
                    </a:ext>
                  </a:extLst>
                </a:gridCol>
                <a:gridCol w="2432834">
                  <a:extLst>
                    <a:ext uri="{9D8B030D-6E8A-4147-A177-3AD203B41FA5}">
                      <a16:colId xmlns:a16="http://schemas.microsoft.com/office/drawing/2014/main" val="807823851"/>
                    </a:ext>
                  </a:extLst>
                </a:gridCol>
                <a:gridCol w="1481948">
                  <a:extLst>
                    <a:ext uri="{9D8B030D-6E8A-4147-A177-3AD203B41FA5}">
                      <a16:colId xmlns:a16="http://schemas.microsoft.com/office/drawing/2014/main" val="1123296589"/>
                    </a:ext>
                  </a:extLst>
                </a:gridCol>
                <a:gridCol w="3160754">
                  <a:extLst>
                    <a:ext uri="{9D8B030D-6E8A-4147-A177-3AD203B41FA5}">
                      <a16:colId xmlns:a16="http://schemas.microsoft.com/office/drawing/2014/main" val="2131196946"/>
                    </a:ext>
                  </a:extLst>
                </a:gridCol>
                <a:gridCol w="2397859">
                  <a:extLst>
                    <a:ext uri="{9D8B030D-6E8A-4147-A177-3AD203B41FA5}">
                      <a16:colId xmlns:a16="http://schemas.microsoft.com/office/drawing/2014/main" val="2731682397"/>
                    </a:ext>
                  </a:extLst>
                </a:gridCol>
              </a:tblGrid>
              <a:tr h="318957">
                <a:tc>
                  <a:txBody>
                    <a:bodyPr/>
                    <a:lstStyle/>
                    <a:p>
                      <a:pPr>
                        <a:buNone/>
                      </a:pPr>
                      <a:r>
                        <a:rPr lang="en-GB" sz="1400" b="1" dirty="0"/>
                        <a:t>Area</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1"/>
                        <a:t>Metric</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GB" sz="1400" b="1" dirty="0"/>
                        <a:t>Exact Value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1"/>
                        <a:t>Interpretation</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1" dirty="0"/>
                        <a:t>Java / IntelliJ Equivalent</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49137782"/>
                  </a:ext>
                </a:extLst>
              </a:tr>
              <a:tr h="318957">
                <a:tc>
                  <a:txBody>
                    <a:bodyPr/>
                    <a:lstStyle/>
                    <a:p>
                      <a:pPr>
                        <a:buNone/>
                      </a:pPr>
                      <a:r>
                        <a:rPr lang="en-GB" sz="1400" b="0" dirty="0"/>
                        <a:t>Version Control</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Total commits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92</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Continuous, incremental development</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Git</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420167253"/>
                  </a:ext>
                </a:extLst>
              </a:tr>
              <a:tr h="318957">
                <a:tc>
                  <a:txBody>
                    <a:bodyPr/>
                    <a:lstStyle/>
                    <a:p>
                      <a:pPr>
                        <a:buNone/>
                      </a:pPr>
                      <a:r>
                        <a:rPr lang="en-GB" sz="1400" b="0"/>
                        <a:t>CI Stability</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CI jobs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GB" sz="1400" b="0" dirty="0"/>
                        <a:t>2 / 2 successful</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Stable automated pipeline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Jenkins / GitHub Actions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478459603"/>
                  </a:ext>
                </a:extLst>
              </a:tr>
              <a:tr h="318957">
                <a:tc>
                  <a:txBody>
                    <a:bodyPr/>
                    <a:lstStyle/>
                    <a:p>
                      <a:pPr>
                        <a:buNone/>
                      </a:pPr>
                      <a:r>
                        <a:rPr lang="en-GB" sz="1400" b="0"/>
                        <a:t>Runtime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Python versions tested</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3.10, 3.11</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Cross-version compatibility</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Multi-JDK CI</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797533117"/>
                  </a:ext>
                </a:extLst>
              </a:tr>
              <a:tr h="318957">
                <a:tc>
                  <a:txBody>
                    <a:bodyPr/>
                    <a:lstStyle/>
                    <a:p>
                      <a:pPr>
                        <a:buNone/>
                      </a:pPr>
                      <a:r>
                        <a:rPr lang="en-GB" sz="1400" b="0"/>
                        <a:t>Testing</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Tests passed</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68 / 68 (100%)</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dirty="0"/>
                        <a:t>All tests green</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JUnit 5</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3862032554"/>
                  </a:ext>
                </a:extLst>
              </a:tr>
              <a:tr h="318957">
                <a:tc>
                  <a:txBody>
                    <a:bodyPr/>
                    <a:lstStyle/>
                    <a:p>
                      <a:pPr>
                        <a:buNone/>
                      </a:pPr>
                      <a:r>
                        <a:rPr lang="en-GB" sz="1400" b="0"/>
                        <a:t>Testing</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Test execution time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GB" sz="1400" b="0" dirty="0"/>
                        <a:t>≈ 0.35 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Fast feedback loop</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Surefire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934650685"/>
                  </a:ext>
                </a:extLst>
              </a:tr>
              <a:tr h="318957">
                <a:tc>
                  <a:txBody>
                    <a:bodyPr/>
                    <a:lstStyle/>
                    <a:p>
                      <a:pPr>
                        <a:buNone/>
                      </a:pPr>
                      <a:r>
                        <a:rPr lang="en-GB" sz="1400" b="0"/>
                        <a:t>Coverage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Line coverage (core+CLI)</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95%</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dirty="0"/>
                        <a:t>High test effectiveness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JaCoCo</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186899201"/>
                  </a:ext>
                </a:extLst>
              </a:tr>
              <a:tr h="318957">
                <a:tc>
                  <a:txBody>
                    <a:bodyPr/>
                    <a:lstStyle/>
                    <a:p>
                      <a:pPr>
                        <a:buNone/>
                      </a:pPr>
                      <a:r>
                        <a:rPr lang="en-GB" sz="1400" b="0"/>
                        <a:t>Static Quality</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Lint issues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0</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dirty="0"/>
                        <a:t>Clean, consistent code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err="1"/>
                        <a:t>Checkstyle</a:t>
                      </a:r>
                      <a:r>
                        <a:rPr lang="en-GB" sz="1400" b="0" dirty="0"/>
                        <a:t> / IDE inspections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250012129"/>
                  </a:ext>
                </a:extLst>
              </a:tr>
              <a:tr h="318957">
                <a:tc>
                  <a:txBody>
                    <a:bodyPr/>
                    <a:lstStyle/>
                    <a:p>
                      <a:pPr>
                        <a:buNone/>
                      </a:pPr>
                      <a:r>
                        <a:rPr lang="en-GB" sz="1400" b="0"/>
                        <a:t>Static Quality</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Type errors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0</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dirty="0"/>
                        <a:t>Strong type safety enforced</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Java compiler checks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3367474750"/>
                  </a:ext>
                </a:extLst>
              </a:tr>
              <a:tr h="318957">
                <a:tc>
                  <a:txBody>
                    <a:bodyPr/>
                    <a:lstStyle/>
                    <a:p>
                      <a:pPr>
                        <a:buNone/>
                      </a:pPr>
                      <a:r>
                        <a:rPr lang="en-GB" sz="1400" b="0"/>
                        <a:t>Documentation</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Doc coverage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92.6%</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Well-documented code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err="1"/>
                        <a:t>JavaDoc</a:t>
                      </a:r>
                      <a:r>
                        <a:rPr lang="en-GB" sz="1400" b="0" dirty="0"/>
                        <a:t> rules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3564109953"/>
                  </a:ext>
                </a:extLst>
              </a:tr>
              <a:tr h="318957">
                <a:tc>
                  <a:txBody>
                    <a:bodyPr/>
                    <a:lstStyle/>
                    <a:p>
                      <a:pPr>
                        <a:buNone/>
                      </a:pPr>
                      <a:r>
                        <a:rPr lang="en-GB" sz="1400" b="0"/>
                        <a:t>Complexity</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Worst cyclomatic complexity</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GB" sz="1400" b="0" dirty="0"/>
                        <a:t>C (16)</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One refactoring candidate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SonarQube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1193470778"/>
                  </a:ext>
                </a:extLst>
              </a:tr>
              <a:tr h="318957">
                <a:tc>
                  <a:txBody>
                    <a:bodyPr/>
                    <a:lstStyle/>
                    <a:p>
                      <a:pPr>
                        <a:buNone/>
                      </a:pPr>
                      <a:r>
                        <a:rPr lang="en-GB" sz="1400" b="0"/>
                        <a:t>Code Size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Core source LOC</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2054</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Main application logic</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LOC (IntelliJ Stats)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4122256552"/>
                  </a:ext>
                </a:extLst>
              </a:tr>
              <a:tr h="318957">
                <a:tc>
                  <a:txBody>
                    <a:bodyPr/>
                    <a:lstStyle/>
                    <a:p>
                      <a:pPr>
                        <a:buNone/>
                      </a:pPr>
                      <a:r>
                        <a:rPr lang="en-GB" sz="1400" b="0" dirty="0"/>
                        <a:t>Code Size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a:t>Test LOC</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878</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Dedicated test suite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Test sources</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3627345971"/>
                  </a:ext>
                </a:extLst>
              </a:tr>
              <a:tr h="318957">
                <a:tc>
                  <a:txBody>
                    <a:bodyPr/>
                    <a:lstStyle/>
                    <a:p>
                      <a:pPr>
                        <a:buNone/>
                      </a:pPr>
                      <a:r>
                        <a:rPr lang="en-GB" sz="1400" b="0"/>
                        <a:t>Code Size</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Total LOC</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2932</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Medium-sized student project</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AT" sz="1400" b="0" dirty="0"/>
                        <a:t>—</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862707343"/>
                  </a:ext>
                </a:extLst>
              </a:tr>
              <a:tr h="318957">
                <a:tc>
                  <a:txBody>
                    <a:bodyPr/>
                    <a:lstStyle/>
                    <a:p>
                      <a:pPr>
                        <a:buNone/>
                      </a:pPr>
                      <a:r>
                        <a:rPr lang="en-GB" sz="1400" b="0" dirty="0"/>
                        <a:t>Quality Ratio</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Test / Core ratio</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buNone/>
                      </a:pPr>
                      <a:r>
                        <a:rPr lang="en-AT" sz="1400" b="0" dirty="0"/>
                        <a:t>0.43 : 1</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a:buNone/>
                      </a:pPr>
                      <a:r>
                        <a:rPr lang="en-GB" sz="1400" b="0"/>
                        <a:t>Balanced testing effort</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GB" sz="1400" b="0" dirty="0"/>
                        <a:t>Test/Core ratio</a:t>
                      </a:r>
                    </a:p>
                  </a:txBody>
                  <a:tcPr marL="58742" marR="58742" marT="29371" marB="2937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90000"/>
                      </a:schemeClr>
                    </a:solidFill>
                  </a:tcPr>
                </a:tc>
                <a:extLst>
                  <a:ext uri="{0D108BD9-81ED-4DB2-BD59-A6C34878D82A}">
                    <a16:rowId xmlns:a16="http://schemas.microsoft.com/office/drawing/2014/main" val="2493624283"/>
                  </a:ext>
                </a:extLst>
              </a:tr>
            </a:tbl>
          </a:graphicData>
        </a:graphic>
      </p:graphicFrame>
      <p:sp>
        <p:nvSpPr>
          <p:cNvPr id="3" name="TextBox 2">
            <a:extLst>
              <a:ext uri="{FF2B5EF4-FFF2-40B4-BE49-F238E27FC236}">
                <a16:creationId xmlns:a16="http://schemas.microsoft.com/office/drawing/2014/main" id="{19EC3C70-2077-BD45-B119-00DF3C0AF1C8}"/>
              </a:ext>
            </a:extLst>
          </p:cNvPr>
          <p:cNvSpPr txBox="1"/>
          <p:nvPr/>
        </p:nvSpPr>
        <p:spPr>
          <a:xfrm>
            <a:off x="692812" y="5975909"/>
            <a:ext cx="10897067" cy="369332"/>
          </a:xfrm>
          <a:prstGeom prst="rect">
            <a:avLst/>
          </a:prstGeom>
          <a:noFill/>
        </p:spPr>
        <p:txBody>
          <a:bodyPr wrap="square">
            <a:spAutoFit/>
          </a:bodyPr>
          <a:lstStyle/>
          <a:p>
            <a:r>
              <a:rPr lang="en-US" dirty="0"/>
              <a:t>The metrics show good quality: high coverage, clean code, no type or lint errors, and controlled complexity.</a:t>
            </a:r>
            <a:endParaRPr lang="LID4096" dirty="0"/>
          </a:p>
        </p:txBody>
      </p:sp>
      <p:sp>
        <p:nvSpPr>
          <p:cNvPr id="5" name="TextBox 4">
            <a:extLst>
              <a:ext uri="{FF2B5EF4-FFF2-40B4-BE49-F238E27FC236}">
                <a16:creationId xmlns:a16="http://schemas.microsoft.com/office/drawing/2014/main" id="{93E1B9A5-D02C-1602-5806-093A7CDC81CC}"/>
              </a:ext>
            </a:extLst>
          </p:cNvPr>
          <p:cNvSpPr txBox="1"/>
          <p:nvPr/>
        </p:nvSpPr>
        <p:spPr>
          <a:xfrm>
            <a:off x="4163301" y="200985"/>
            <a:ext cx="3793523" cy="707886"/>
          </a:xfrm>
          <a:prstGeom prst="rect">
            <a:avLst/>
          </a:prstGeom>
          <a:noFill/>
        </p:spPr>
        <p:txBody>
          <a:bodyPr wrap="square">
            <a:spAutoFit/>
          </a:bodyPr>
          <a:lstStyle/>
          <a:p>
            <a:r>
              <a:rPr lang="en-US" sz="4000" b="1" dirty="0"/>
              <a:t>KPI Metrics </a:t>
            </a:r>
            <a:endParaRPr lang="LID4096" sz="4000" b="1" dirty="0"/>
          </a:p>
        </p:txBody>
      </p:sp>
    </p:spTree>
    <p:extLst>
      <p:ext uri="{BB962C8B-B14F-4D97-AF65-F5344CB8AC3E}">
        <p14:creationId xmlns:p14="http://schemas.microsoft.com/office/powerpoint/2010/main" val="3453779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527FCEA-6143-4C5E-8C45-8AC9237AD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A9F23AD-7A55-49F3-A3EC-743F47F36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6741849" cy="5897880"/>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AI-generated content may be incorrect.">
            <a:extLst>
              <a:ext uri="{FF2B5EF4-FFF2-40B4-BE49-F238E27FC236}">
                <a16:creationId xmlns:a16="http://schemas.microsoft.com/office/drawing/2014/main" id="{A1BD9F61-71E1-A314-AC2B-BC4CDC0B0DEF}"/>
              </a:ext>
            </a:extLst>
          </p:cNvPr>
          <p:cNvPicPr>
            <a:picLocks noChangeAspect="1"/>
          </p:cNvPicPr>
          <p:nvPr/>
        </p:nvPicPr>
        <p:blipFill>
          <a:blip r:embed="rId3"/>
          <a:stretch>
            <a:fillRect/>
          </a:stretch>
        </p:blipFill>
        <p:spPr>
          <a:xfrm>
            <a:off x="641180" y="1208525"/>
            <a:ext cx="6410084" cy="4455009"/>
          </a:xfrm>
          <a:prstGeom prst="rect">
            <a:avLst/>
          </a:prstGeom>
        </p:spPr>
      </p:pic>
      <p:sp>
        <p:nvSpPr>
          <p:cNvPr id="18" name="Rectangle 17">
            <a:extLst>
              <a:ext uri="{FF2B5EF4-FFF2-40B4-BE49-F238E27FC236}">
                <a16:creationId xmlns:a16="http://schemas.microsoft.com/office/drawing/2014/main" id="{D7D9F91F-72C9-4DB9-ABD0-A8180D8262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48006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10;&#10;AI-generated content may be incorrect.">
            <a:extLst>
              <a:ext uri="{FF2B5EF4-FFF2-40B4-BE49-F238E27FC236}">
                <a16:creationId xmlns:a16="http://schemas.microsoft.com/office/drawing/2014/main" id="{6AEA40DD-64B2-5AB2-B27B-17DC618673E3}"/>
              </a:ext>
            </a:extLst>
          </p:cNvPr>
          <p:cNvPicPr>
            <a:picLocks noChangeAspect="1"/>
          </p:cNvPicPr>
          <p:nvPr/>
        </p:nvPicPr>
        <p:blipFill>
          <a:blip r:embed="rId4"/>
          <a:stretch>
            <a:fillRect/>
          </a:stretch>
        </p:blipFill>
        <p:spPr>
          <a:xfrm>
            <a:off x="7695873" y="1071755"/>
            <a:ext cx="3854945" cy="1619077"/>
          </a:xfrm>
          <a:prstGeom prst="rect">
            <a:avLst/>
          </a:prstGeom>
        </p:spPr>
      </p:pic>
      <p:sp>
        <p:nvSpPr>
          <p:cNvPr id="20" name="Rectangle 19">
            <a:extLst>
              <a:ext uri="{FF2B5EF4-FFF2-40B4-BE49-F238E27FC236}">
                <a16:creationId xmlns:a16="http://schemas.microsoft.com/office/drawing/2014/main" id="{BE016956-CE9F-4946-8834-A8BC3529D0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60367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omputer screen with white text&#10;&#10;AI-generated content may be incorrect.">
            <a:extLst>
              <a:ext uri="{FF2B5EF4-FFF2-40B4-BE49-F238E27FC236}">
                <a16:creationId xmlns:a16="http://schemas.microsoft.com/office/drawing/2014/main" id="{F846E151-1A15-EDBD-07DF-1B576A9A8E9E}"/>
              </a:ext>
            </a:extLst>
          </p:cNvPr>
          <p:cNvPicPr>
            <a:picLocks noChangeAspect="1"/>
          </p:cNvPicPr>
          <p:nvPr/>
        </p:nvPicPr>
        <p:blipFill>
          <a:blip r:embed="rId5"/>
          <a:stretch>
            <a:fillRect/>
          </a:stretch>
        </p:blipFill>
        <p:spPr>
          <a:xfrm>
            <a:off x="7695873" y="4227477"/>
            <a:ext cx="3854945" cy="1513065"/>
          </a:xfrm>
          <a:prstGeom prst="rect">
            <a:avLst/>
          </a:prstGeom>
        </p:spPr>
      </p:pic>
    </p:spTree>
    <p:extLst>
      <p:ext uri="{BB962C8B-B14F-4D97-AF65-F5344CB8AC3E}">
        <p14:creationId xmlns:p14="http://schemas.microsoft.com/office/powerpoint/2010/main" val="759539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a:extLst>
              <a:ext uri="{FF2B5EF4-FFF2-40B4-BE49-F238E27FC236}">
                <a16:creationId xmlns:a16="http://schemas.microsoft.com/office/drawing/2014/main" id="{AE37FF8C-7167-7BF9-4679-89F01E3E8056}"/>
              </a:ext>
            </a:extLst>
          </p:cNvPr>
          <p:cNvPicPr>
            <a:picLocks noGrp="1" noChangeAspect="1"/>
          </p:cNvPicPr>
          <p:nvPr>
            <p:ph idx="1"/>
          </p:nvPr>
        </p:nvPicPr>
        <p:blipFill>
          <a:blip r:embed="rId3"/>
          <a:srcRect t="4578" r="-1" b="1849"/>
          <a:stretch>
            <a:fillRect/>
          </a:stretch>
        </p:blipFill>
        <p:spPr>
          <a:xfrm>
            <a:off x="191086" y="171715"/>
            <a:ext cx="5813197" cy="6129087"/>
          </a:xfrm>
          <a:prstGeom prst="rect">
            <a:avLst/>
          </a:prstGeom>
        </p:spPr>
      </p:pic>
      <p:pic>
        <p:nvPicPr>
          <p:cNvPr id="6" name="Picture 5">
            <a:extLst>
              <a:ext uri="{FF2B5EF4-FFF2-40B4-BE49-F238E27FC236}">
                <a16:creationId xmlns:a16="http://schemas.microsoft.com/office/drawing/2014/main" id="{F1878819-A2BB-3CE6-DF3F-00D6B74676AE}"/>
              </a:ext>
            </a:extLst>
          </p:cNvPr>
          <p:cNvPicPr>
            <a:picLocks noChangeAspect="1"/>
          </p:cNvPicPr>
          <p:nvPr/>
        </p:nvPicPr>
        <p:blipFill>
          <a:blip r:embed="rId4"/>
          <a:srcRect r="1735" b="1"/>
          <a:stretch>
            <a:fillRect/>
          </a:stretch>
        </p:blipFill>
        <p:spPr>
          <a:xfrm>
            <a:off x="6196929" y="171716"/>
            <a:ext cx="5803986" cy="3171422"/>
          </a:xfrm>
          <a:prstGeom prst="rect">
            <a:avLst/>
          </a:prstGeom>
        </p:spPr>
      </p:pic>
      <p:pic>
        <p:nvPicPr>
          <p:cNvPr id="3" name="Picture 2">
            <a:extLst>
              <a:ext uri="{FF2B5EF4-FFF2-40B4-BE49-F238E27FC236}">
                <a16:creationId xmlns:a16="http://schemas.microsoft.com/office/drawing/2014/main" id="{5B5DD73E-C26D-B617-2B14-BCCCC8121518}"/>
              </a:ext>
            </a:extLst>
          </p:cNvPr>
          <p:cNvPicPr>
            <a:picLocks noChangeAspect="1"/>
          </p:cNvPicPr>
          <p:nvPr/>
        </p:nvPicPr>
        <p:blipFill>
          <a:blip r:embed="rId5"/>
          <a:srcRect t="4660"/>
          <a:stretch>
            <a:fillRect/>
          </a:stretch>
        </p:blipFill>
        <p:spPr>
          <a:xfrm>
            <a:off x="6196929" y="3514856"/>
            <a:ext cx="5786386" cy="2785950"/>
          </a:xfrm>
          <a:prstGeom prst="rect">
            <a:avLst/>
          </a:prstGeom>
        </p:spPr>
      </p:pic>
    </p:spTree>
    <p:extLst>
      <p:ext uri="{BB962C8B-B14F-4D97-AF65-F5344CB8AC3E}">
        <p14:creationId xmlns:p14="http://schemas.microsoft.com/office/powerpoint/2010/main" val="17205699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2018</Words>
  <Application>Microsoft Office PowerPoint</Application>
  <PresentationFormat>Widescreen</PresentationFormat>
  <Paragraphs>249</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Aptos Display</vt:lpstr>
      <vt:lpstr>Arial</vt:lpstr>
      <vt:lpstr>Office Theme</vt:lpstr>
      <vt:lpstr>Mastermind Game </vt:lpstr>
      <vt:lpstr>Project Overview &amp; Product Backlog</vt:lpstr>
      <vt:lpstr>Scrum Process &amp; Team Coordination</vt:lpstr>
      <vt:lpstr>System Architecture &amp; Design Decisions</vt:lpstr>
      <vt:lpstr>Design Patterns Used</vt:lpstr>
      <vt:lpstr>Refactoring &amp; Architectural Evolution</vt:lpstr>
      <vt:lpstr>PowerPoint Presentation</vt:lpstr>
      <vt:lpstr>PowerPoint Presentation</vt:lpstr>
      <vt:lpstr>PowerPoint Presentation</vt:lpstr>
      <vt:lpstr>CI/CD &amp; Docker: Automated Quality &amp; Delivery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Ali Vaezi</dc:creator>
  <cp:lastModifiedBy>Ali Vaezi</cp:lastModifiedBy>
  <cp:revision>4</cp:revision>
  <dcterms:created xsi:type="dcterms:W3CDTF">2025-12-12T14:31:07Z</dcterms:created>
  <dcterms:modified xsi:type="dcterms:W3CDTF">2025-12-12T16:36:18Z</dcterms:modified>
</cp:coreProperties>
</file>

<file path=docProps/thumbnail.jpeg>
</file>